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49"/>
  </p:notesMasterIdLst>
  <p:sldIdLst>
    <p:sldId id="259" r:id="rId5"/>
    <p:sldId id="304" r:id="rId6"/>
    <p:sldId id="307" r:id="rId7"/>
    <p:sldId id="271" r:id="rId8"/>
    <p:sldId id="317" r:id="rId9"/>
    <p:sldId id="318" r:id="rId10"/>
    <p:sldId id="319" r:id="rId11"/>
    <p:sldId id="320" r:id="rId12"/>
    <p:sldId id="321" r:id="rId13"/>
    <p:sldId id="322" r:id="rId14"/>
    <p:sldId id="323" r:id="rId15"/>
    <p:sldId id="278" r:id="rId16"/>
    <p:sldId id="324" r:id="rId17"/>
    <p:sldId id="325" r:id="rId18"/>
    <p:sldId id="326" r:id="rId19"/>
    <p:sldId id="327" r:id="rId20"/>
    <p:sldId id="328" r:id="rId21"/>
    <p:sldId id="329" r:id="rId22"/>
    <p:sldId id="330" r:id="rId23"/>
    <p:sldId id="331" r:id="rId24"/>
    <p:sldId id="332" r:id="rId25"/>
    <p:sldId id="333" r:id="rId26"/>
    <p:sldId id="286" r:id="rId27"/>
    <p:sldId id="308" r:id="rId28"/>
    <p:sldId id="309" r:id="rId29"/>
    <p:sldId id="310" r:id="rId30"/>
    <p:sldId id="311" r:id="rId31"/>
    <p:sldId id="312" r:id="rId32"/>
    <p:sldId id="313" r:id="rId33"/>
    <p:sldId id="314" r:id="rId34"/>
    <p:sldId id="315" r:id="rId35"/>
    <p:sldId id="316" r:id="rId36"/>
    <p:sldId id="295" r:id="rId37"/>
    <p:sldId id="334" r:id="rId38"/>
    <p:sldId id="335" r:id="rId39"/>
    <p:sldId id="336" r:id="rId40"/>
    <p:sldId id="337" r:id="rId41"/>
    <p:sldId id="338" r:id="rId42"/>
    <p:sldId id="339" r:id="rId43"/>
    <p:sldId id="340" r:id="rId44"/>
    <p:sldId id="341" r:id="rId45"/>
    <p:sldId id="342" r:id="rId46"/>
    <p:sldId id="305" r:id="rId47"/>
    <p:sldId id="306"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5EA9DD"/>
    <a:srgbClr val="2EA192"/>
    <a:srgbClr val="195750"/>
    <a:srgbClr val="309F92"/>
    <a:srgbClr val="F9F9F9"/>
    <a:srgbClr val="33CCCC"/>
    <a:srgbClr val="5DDADD"/>
    <a:srgbClr val="A18054"/>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3624" autoAdjust="0"/>
  </p:normalViewPr>
  <p:slideViewPr>
    <p:cSldViewPr showGuides="1">
      <p:cViewPr varScale="1">
        <p:scale>
          <a:sx n="70" d="100"/>
          <a:sy n="70" d="100"/>
        </p:scale>
        <p:origin x="138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yama-s\Documents\&#23665;&#21475;&#26360;&#39006;\&#12381;&#12398;&#20182;\Dr&#39640;&#27211;&#12473;&#12521;&#12452;&#12488;&#12441;&#38306;&#20418;\Dr&#39640;&#27211;&#12473;&#12521;&#12452;&#12488;&#12441;2020.5.1\&#30149;&#24202;&#2596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yama-s\Documents\&#23665;&#21475;&#26360;&#39006;\&#12381;&#12398;&#20182;\Dr&#39640;&#27211;&#12473;&#12521;&#12452;&#12488;&#12441;&#38306;&#20418;\Dr&#39640;&#27211;&#12473;&#12521;&#12452;&#12488;&#12441;2020.5.1\&#30149;&#24202;&#2596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yama-s\Documents\&#23665;&#21475;&#26360;&#39006;\&#12381;&#12398;&#20182;\Dr&#39640;&#27211;&#12473;&#12521;&#12452;&#12488;&#12441;&#38306;&#20418;\Dr&#39640;&#27211;&#12473;&#12521;&#12452;&#12488;&#12441;2020.5.1\&#30149;&#24202;&#2596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1" i="0" u="none" strike="noStrike" kern="1200" baseline="0">
                <a:solidFill>
                  <a:schemeClr val="dk1">
                    <a:lumMod val="75000"/>
                    <a:lumOff val="25000"/>
                  </a:schemeClr>
                </a:solidFill>
                <a:latin typeface="+mn-lt"/>
                <a:ea typeface="+mn-ea"/>
                <a:cs typeface="+mn-cs"/>
              </a:defRPr>
            </a:pPr>
            <a:r>
              <a:rPr lang="en-US" altLang="ja-JP" sz="1400" b="1" i="0" u="none" strike="noStrike" baseline="0">
                <a:effectLst/>
                <a:latin typeface="A-OTF Futo Go B101 Pr6N" panose="020B0500000000000000" pitchFamily="34" charset="-128"/>
                <a:ea typeface="A-OTF Futo Go B101 Pr6N" panose="020B0500000000000000" pitchFamily="34" charset="-128"/>
              </a:rPr>
              <a:t>The number of beds for acute care/1,000</a:t>
            </a:r>
            <a:endParaRPr lang="en-US" altLang="ja-JP" sz="1400" b="1">
              <a:latin typeface="A-OTF Futo Go B101 Pr6N" panose="020B0500000000000000" pitchFamily="34" charset="-128"/>
              <a:ea typeface="A-OTF Futo Go B101 Pr6N" panose="020B0500000000000000" pitchFamily="34" charset="-128"/>
            </a:endParaRPr>
          </a:p>
        </c:rich>
      </c:tx>
      <c:overlay val="0"/>
      <c:spPr>
        <a:noFill/>
        <a:ln>
          <a:noFill/>
        </a:ln>
        <a:effectLst/>
      </c:spPr>
      <c:txPr>
        <a:bodyPr rot="0" spcFirstLastPara="1" vertOverflow="ellipsis" vert="horz" wrap="square" anchor="ctr" anchorCtr="1"/>
        <a:lstStyle/>
        <a:p>
          <a:pPr>
            <a:defRPr lang="ja-JP" sz="1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Sheet1!$A$1:$A$14</c:f>
              <c:strCache>
                <c:ptCount val="14"/>
                <c:pt idx="0">
                  <c:v>Canada</c:v>
                </c:pt>
                <c:pt idx="1">
                  <c:v>Sweden</c:v>
                </c:pt>
                <c:pt idx="2">
                  <c:v>England</c:v>
                </c:pt>
                <c:pt idx="3">
                  <c:v>Israel</c:v>
                </c:pt>
                <c:pt idx="4">
                  <c:v>Spain</c:v>
                </c:pt>
                <c:pt idx="5">
                  <c:v>USA</c:v>
                </c:pt>
                <c:pt idx="6">
                  <c:v>New Zealand</c:v>
                </c:pt>
                <c:pt idx="7">
                  <c:v>Italia</c:v>
                </c:pt>
                <c:pt idx="8">
                  <c:v>Netherland</c:v>
                </c:pt>
                <c:pt idx="9">
                  <c:v>France</c:v>
                </c:pt>
                <c:pt idx="10">
                  <c:v>Switzerland</c:v>
                </c:pt>
                <c:pt idx="11">
                  <c:v>Germany</c:v>
                </c:pt>
                <c:pt idx="12">
                  <c:v>Korea</c:v>
                </c:pt>
                <c:pt idx="13">
                  <c:v>Japan</c:v>
                </c:pt>
              </c:strCache>
            </c:strRef>
          </c:cat>
          <c:val>
            <c:numRef>
              <c:f>Sheet1!$B$1:$B$14</c:f>
              <c:numCache>
                <c:formatCode>General</c:formatCode>
                <c:ptCount val="14"/>
                <c:pt idx="0">
                  <c:v>1.95</c:v>
                </c:pt>
                <c:pt idx="1">
                  <c:v>2.04</c:v>
                </c:pt>
                <c:pt idx="2">
                  <c:v>2.11</c:v>
                </c:pt>
                <c:pt idx="3">
                  <c:v>2.19</c:v>
                </c:pt>
                <c:pt idx="4">
                  <c:v>2.4300000000000002</c:v>
                </c:pt>
                <c:pt idx="5">
                  <c:v>2.44</c:v>
                </c:pt>
                <c:pt idx="6">
                  <c:v>2.59</c:v>
                </c:pt>
                <c:pt idx="7">
                  <c:v>2.62</c:v>
                </c:pt>
                <c:pt idx="8">
                  <c:v>2.92</c:v>
                </c:pt>
                <c:pt idx="9">
                  <c:v>3.09</c:v>
                </c:pt>
                <c:pt idx="10">
                  <c:v>3.56</c:v>
                </c:pt>
                <c:pt idx="11">
                  <c:v>6.02</c:v>
                </c:pt>
                <c:pt idx="12">
                  <c:v>7.14</c:v>
                </c:pt>
                <c:pt idx="13">
                  <c:v>7.79</c:v>
                </c:pt>
              </c:numCache>
            </c:numRef>
          </c:val>
          <c:extLst xmlns:c16r2="http://schemas.microsoft.com/office/drawing/2015/06/chart">
            <c:ext xmlns:c16="http://schemas.microsoft.com/office/drawing/2014/chart" uri="{C3380CC4-5D6E-409C-BE32-E72D297353CC}">
              <c16:uniqueId val="{00000000-CC4E-9C4C-A7FD-2ACE876BBA64}"/>
            </c:ext>
          </c:extLst>
        </c:ser>
        <c:dLbls>
          <c:dLblPos val="inEnd"/>
          <c:showLegendKey val="0"/>
          <c:showVal val="1"/>
          <c:showCatName val="0"/>
          <c:showSerName val="0"/>
          <c:showPercent val="0"/>
          <c:showBubbleSize val="0"/>
        </c:dLbls>
        <c:gapWidth val="65"/>
        <c:axId val="479790544"/>
        <c:axId val="479792224"/>
      </c:barChart>
      <c:catAx>
        <c:axId val="4797905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ja-JP" sz="900" b="0" i="0" u="none" strike="noStrike" kern="1200" cap="all" baseline="0">
                <a:solidFill>
                  <a:schemeClr val="dk1">
                    <a:lumMod val="75000"/>
                    <a:lumOff val="25000"/>
                  </a:schemeClr>
                </a:solidFill>
                <a:latin typeface="+mn-lt"/>
                <a:ea typeface="+mn-ea"/>
                <a:cs typeface="+mn-cs"/>
              </a:defRPr>
            </a:pPr>
            <a:endParaRPr lang="fr-FR"/>
          </a:p>
        </c:txPr>
        <c:crossAx val="479792224"/>
        <c:crosses val="autoZero"/>
        <c:auto val="1"/>
        <c:lblAlgn val="ctr"/>
        <c:lblOffset val="100"/>
        <c:noMultiLvlLbl val="0"/>
      </c:catAx>
      <c:valAx>
        <c:axId val="4797922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dk1">
                    <a:lumMod val="75000"/>
                    <a:lumOff val="25000"/>
                  </a:schemeClr>
                </a:solidFill>
                <a:latin typeface="+mn-lt"/>
                <a:ea typeface="+mn-ea"/>
                <a:cs typeface="+mn-cs"/>
              </a:defRPr>
            </a:pPr>
            <a:endParaRPr lang="fr-FR"/>
          </a:p>
        </c:txPr>
        <c:crossAx val="479790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r>
              <a:rPr lang="en-US" altLang="ja-JP" sz="1400" b="1" i="0" u="none" strike="noStrike" baseline="0">
                <a:effectLst/>
                <a:latin typeface="A-OTF Futo Go B101 Pr6N" panose="020B0500000000000000" pitchFamily="34" charset="-128"/>
                <a:ea typeface="A-OTF Futo Go B101 Pr6N" panose="020B0500000000000000" pitchFamily="34" charset="-128"/>
              </a:rPr>
              <a:t>The number of beds for ICU/1,000</a:t>
            </a:r>
          </a:p>
          <a:p>
            <a:pPr>
              <a:defRPr lang="ja-JP"/>
            </a:pPr>
            <a:r>
              <a:rPr lang="ja-JP" altLang="en-US" sz="800"/>
              <a:t>（</a:t>
            </a:r>
            <a:r>
              <a:rPr lang="en-US" altLang="ja-JP" sz="800"/>
              <a:t>National Center</a:t>
            </a:r>
            <a:r>
              <a:rPr lang="en-US" altLang="ja-JP" sz="800" baseline="0"/>
              <a:t> for Biotechnology Information, Intensive Care Medicine (journal), Critical Care Medicine (journal)</a:t>
            </a:r>
            <a:endParaRPr lang="ja-JP"/>
          </a:p>
        </c:rich>
      </c:tx>
      <c:layout>
        <c:manualLayout>
          <c:xMode val="edge"/>
          <c:yMode val="edge"/>
          <c:x val="0.16002777777777777"/>
          <c:y val="3.3116500654996141E-2"/>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dLbls>
          <c:dLblPos val="inEnd"/>
          <c:showLegendKey val="0"/>
          <c:showVal val="1"/>
          <c:showCatName val="0"/>
          <c:showSerName val="0"/>
          <c:showPercent val="0"/>
          <c:showBubbleSize val="0"/>
        </c:dLbls>
        <c:gapWidth val="65"/>
        <c:axId val="479793904"/>
        <c:axId val="479794464"/>
      </c:barChart>
      <c:catAx>
        <c:axId val="4797939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ja-JP" sz="900" b="0" i="0" u="none" strike="noStrike" kern="1200" cap="all" baseline="0">
                <a:solidFill>
                  <a:schemeClr val="dk1">
                    <a:lumMod val="75000"/>
                    <a:lumOff val="25000"/>
                  </a:schemeClr>
                </a:solidFill>
                <a:latin typeface="+mn-lt"/>
                <a:ea typeface="+mn-ea"/>
                <a:cs typeface="+mn-cs"/>
              </a:defRPr>
            </a:pPr>
            <a:endParaRPr lang="fr-FR"/>
          </a:p>
        </c:txPr>
        <c:crossAx val="479794464"/>
        <c:crosses val="autoZero"/>
        <c:auto val="1"/>
        <c:lblAlgn val="ctr"/>
        <c:lblOffset val="100"/>
        <c:noMultiLvlLbl val="0"/>
      </c:catAx>
      <c:valAx>
        <c:axId val="4797944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dk1">
                    <a:lumMod val="75000"/>
                    <a:lumOff val="25000"/>
                  </a:schemeClr>
                </a:solidFill>
                <a:latin typeface="+mn-lt"/>
                <a:ea typeface="+mn-ea"/>
                <a:cs typeface="+mn-cs"/>
              </a:defRPr>
            </a:pPr>
            <a:endParaRPr lang="fr-FR"/>
          </a:p>
        </c:txPr>
        <c:crossAx val="479793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r>
              <a:rPr lang="en-US" altLang="ja-JP" sz="1400" b="1" i="0" u="none" strike="noStrike" baseline="0">
                <a:effectLst/>
                <a:latin typeface="A-OTF Futo Go B101 Pr6N" panose="020B0500000000000000" pitchFamily="34" charset="-128"/>
                <a:ea typeface="A-OTF Futo Go B101 Pr6N" panose="020B0500000000000000" pitchFamily="34" charset="-128"/>
              </a:rPr>
              <a:t>The number of beds for ICU/1,000</a:t>
            </a:r>
          </a:p>
        </c:rich>
      </c:tx>
      <c:layout>
        <c:manualLayout>
          <c:xMode val="edge"/>
          <c:yMode val="edge"/>
          <c:x val="0.16002777777777777"/>
          <c:y val="3.3116500654996141E-2"/>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Sheet2!$A$1:$A$10</c:f>
              <c:strCache>
                <c:ptCount val="10"/>
                <c:pt idx="0">
                  <c:v>India</c:v>
                </c:pt>
                <c:pt idx="1">
                  <c:v>China</c:v>
                </c:pt>
                <c:pt idx="2">
                  <c:v>England</c:v>
                </c:pt>
                <c:pt idx="3">
                  <c:v>Japan</c:v>
                </c:pt>
                <c:pt idx="4">
                  <c:v>Spain</c:v>
                </c:pt>
                <c:pt idx="5">
                  <c:v>Korea</c:v>
                </c:pt>
                <c:pt idx="6">
                  <c:v>France</c:v>
                </c:pt>
                <c:pt idx="7">
                  <c:v>Italia</c:v>
                </c:pt>
                <c:pt idx="8">
                  <c:v>Germany</c:v>
                </c:pt>
                <c:pt idx="9">
                  <c:v>USA</c:v>
                </c:pt>
              </c:strCache>
            </c:strRef>
          </c:cat>
          <c:val>
            <c:numRef>
              <c:f>Sheet2!$B$1:$B$10</c:f>
              <c:numCache>
                <c:formatCode>General</c:formatCode>
                <c:ptCount val="10"/>
                <c:pt idx="0">
                  <c:v>2.2999999999999998</c:v>
                </c:pt>
                <c:pt idx="1">
                  <c:v>3.6</c:v>
                </c:pt>
                <c:pt idx="2">
                  <c:v>6.6</c:v>
                </c:pt>
                <c:pt idx="3">
                  <c:v>7.3</c:v>
                </c:pt>
                <c:pt idx="4">
                  <c:v>9.6999999999999993</c:v>
                </c:pt>
                <c:pt idx="5">
                  <c:v>10.6</c:v>
                </c:pt>
                <c:pt idx="6">
                  <c:v>11.6</c:v>
                </c:pt>
                <c:pt idx="7">
                  <c:v>12.5</c:v>
                </c:pt>
                <c:pt idx="8">
                  <c:v>29.2</c:v>
                </c:pt>
                <c:pt idx="9">
                  <c:v>34.700000000000003</c:v>
                </c:pt>
              </c:numCache>
            </c:numRef>
          </c:val>
          <c:extLst xmlns:c16r2="http://schemas.microsoft.com/office/drawing/2015/06/chart">
            <c:ext xmlns:c16="http://schemas.microsoft.com/office/drawing/2014/chart" uri="{C3380CC4-5D6E-409C-BE32-E72D297353CC}">
              <c16:uniqueId val="{00000000-7D11-42C1-95C9-A1815E60A1A2}"/>
            </c:ext>
          </c:extLst>
        </c:ser>
        <c:dLbls>
          <c:dLblPos val="inEnd"/>
          <c:showLegendKey val="0"/>
          <c:showVal val="1"/>
          <c:showCatName val="0"/>
          <c:showSerName val="0"/>
          <c:showPercent val="0"/>
          <c:showBubbleSize val="0"/>
        </c:dLbls>
        <c:gapWidth val="65"/>
        <c:axId val="479796704"/>
        <c:axId val="479797264"/>
      </c:barChart>
      <c:catAx>
        <c:axId val="4797967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ja-JP" sz="900" b="0" i="0" u="none" strike="noStrike" kern="1200" cap="all" baseline="0">
                <a:solidFill>
                  <a:schemeClr val="dk1">
                    <a:lumMod val="75000"/>
                    <a:lumOff val="25000"/>
                  </a:schemeClr>
                </a:solidFill>
                <a:latin typeface="+mn-lt"/>
                <a:ea typeface="+mn-ea"/>
                <a:cs typeface="+mn-cs"/>
              </a:defRPr>
            </a:pPr>
            <a:endParaRPr lang="fr-FR"/>
          </a:p>
        </c:txPr>
        <c:crossAx val="479797264"/>
        <c:crosses val="autoZero"/>
        <c:auto val="1"/>
        <c:lblAlgn val="ctr"/>
        <c:lblOffset val="100"/>
        <c:noMultiLvlLbl val="0"/>
      </c:catAx>
      <c:valAx>
        <c:axId val="4797972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dk1">
                    <a:lumMod val="75000"/>
                    <a:lumOff val="25000"/>
                  </a:schemeClr>
                </a:solidFill>
                <a:latin typeface="+mn-lt"/>
                <a:ea typeface="+mn-ea"/>
                <a:cs typeface="+mn-cs"/>
              </a:defRPr>
            </a:pPr>
            <a:endParaRPr lang="fr-FR"/>
          </a:p>
        </c:txPr>
        <c:crossAx val="4797967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UC Health Ambulatory Patient Visits</a:t>
            </a:r>
            <a:endParaRPr lang="en-US" b="1" dirty="0">
              <a:effectLst/>
            </a:endParaRPr>
          </a:p>
          <a:p>
            <a:pPr>
              <a:defRPr/>
            </a:pPr>
            <a:r>
              <a:rPr lang="en-US" sz="1800" b="1" i="0" baseline="0" dirty="0">
                <a:effectLst/>
              </a:rPr>
              <a:t>2/2/2020 - 4/4/2020</a:t>
            </a:r>
            <a:endParaRPr lang="en-US" b="1" dirty="0">
              <a:effectLst/>
            </a:endParaRPr>
          </a:p>
        </c:rich>
      </c:tx>
      <c:layout>
        <c:manualLayout>
          <c:xMode val="edge"/>
          <c:yMode val="edge"/>
          <c:x val="0.2591638182320594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'UC Totals'!$J$2</c:f>
              <c:strCache>
                <c:ptCount val="1"/>
                <c:pt idx="0">
                  <c:v>VV</c:v>
                </c:pt>
              </c:strCache>
            </c:strRef>
          </c:tx>
          <c:spPr>
            <a:solidFill>
              <a:schemeClr val="accent1"/>
            </a:solidFill>
            <a:ln>
              <a:noFill/>
            </a:ln>
            <a:effectLst/>
          </c:spPr>
          <c:invertIfNegative val="0"/>
          <c:cat>
            <c:strRef>
              <c:f>'UC Totals'!$I$3:$I$11</c:f>
              <c:strCache>
                <c:ptCount val="9"/>
                <c:pt idx="0">
                  <c:v>2/2-2/8</c:v>
                </c:pt>
                <c:pt idx="1">
                  <c:v>2/9-2/15</c:v>
                </c:pt>
                <c:pt idx="2">
                  <c:v>2/16-2/22</c:v>
                </c:pt>
                <c:pt idx="3">
                  <c:v>2/23-2/29</c:v>
                </c:pt>
                <c:pt idx="4">
                  <c:v>3/1-3/7</c:v>
                </c:pt>
                <c:pt idx="5">
                  <c:v>3/8-3/14</c:v>
                </c:pt>
                <c:pt idx="6">
                  <c:v>3/15-3/21</c:v>
                </c:pt>
                <c:pt idx="7">
                  <c:v>3/22-3/28</c:v>
                </c:pt>
                <c:pt idx="8">
                  <c:v>3/29-4/4</c:v>
                </c:pt>
              </c:strCache>
            </c:strRef>
          </c:cat>
          <c:val>
            <c:numRef>
              <c:f>'UC Totals'!$J$3:$J$11</c:f>
              <c:numCache>
                <c:formatCode>0.00%</c:formatCode>
                <c:ptCount val="9"/>
                <c:pt idx="0">
                  <c:v>8.5600017436031559E-3</c:v>
                </c:pt>
                <c:pt idx="1">
                  <c:v>9.1008293321693575E-3</c:v>
                </c:pt>
                <c:pt idx="2">
                  <c:v>6.9377529389092309E-3</c:v>
                </c:pt>
                <c:pt idx="3">
                  <c:v>9.4918437056503175E-3</c:v>
                </c:pt>
                <c:pt idx="4">
                  <c:v>1.0106150937908972E-2</c:v>
                </c:pt>
                <c:pt idx="5">
                  <c:v>2.2534163306250705E-2</c:v>
                </c:pt>
                <c:pt idx="6">
                  <c:v>0.19144578046458072</c:v>
                </c:pt>
                <c:pt idx="7">
                  <c:v>0.39417966493356443</c:v>
                </c:pt>
                <c:pt idx="8">
                  <c:v>0.43877584189312185</c:v>
                </c:pt>
              </c:numCache>
            </c:numRef>
          </c:val>
          <c:extLst xmlns:c16r2="http://schemas.microsoft.com/office/drawing/2015/06/chart">
            <c:ext xmlns:c16="http://schemas.microsoft.com/office/drawing/2014/chart" uri="{C3380CC4-5D6E-409C-BE32-E72D297353CC}">
              <c16:uniqueId val="{00000000-9AA8-49A5-BD20-E0CE0547CB1F}"/>
            </c:ext>
          </c:extLst>
        </c:ser>
        <c:ser>
          <c:idx val="1"/>
          <c:order val="1"/>
          <c:tx>
            <c:strRef>
              <c:f>'UC Totals'!$K$2</c:f>
              <c:strCache>
                <c:ptCount val="1"/>
                <c:pt idx="0">
                  <c:v>COVID VV</c:v>
                </c:pt>
              </c:strCache>
            </c:strRef>
          </c:tx>
          <c:spPr>
            <a:solidFill>
              <a:schemeClr val="accent2"/>
            </a:solidFill>
            <a:ln>
              <a:noFill/>
            </a:ln>
            <a:effectLst/>
          </c:spPr>
          <c:invertIfNegative val="0"/>
          <c:cat>
            <c:strRef>
              <c:f>'UC Totals'!$I$3:$I$11</c:f>
              <c:strCache>
                <c:ptCount val="9"/>
                <c:pt idx="0">
                  <c:v>2/2-2/8</c:v>
                </c:pt>
                <c:pt idx="1">
                  <c:v>2/9-2/15</c:v>
                </c:pt>
                <c:pt idx="2">
                  <c:v>2/16-2/22</c:v>
                </c:pt>
                <c:pt idx="3">
                  <c:v>2/23-2/29</c:v>
                </c:pt>
                <c:pt idx="4">
                  <c:v>3/1-3/7</c:v>
                </c:pt>
                <c:pt idx="5">
                  <c:v>3/8-3/14</c:v>
                </c:pt>
                <c:pt idx="6">
                  <c:v>3/15-3/21</c:v>
                </c:pt>
                <c:pt idx="7">
                  <c:v>3/22-3/28</c:v>
                </c:pt>
                <c:pt idx="8">
                  <c:v>3/29-4/4</c:v>
                </c:pt>
              </c:strCache>
            </c:strRef>
          </c:cat>
          <c:val>
            <c:numRef>
              <c:f>'UC Totals'!$K$3:$K$11</c:f>
              <c:numCache>
                <c:formatCode>0.00%</c:formatCode>
                <c:ptCount val="9"/>
                <c:pt idx="0">
                  <c:v>5.4487598622553505E-6</c:v>
                </c:pt>
                <c:pt idx="1">
                  <c:v>0</c:v>
                </c:pt>
                <c:pt idx="2">
                  <c:v>0</c:v>
                </c:pt>
                <c:pt idx="3">
                  <c:v>1.6188477042041474E-5</c:v>
                </c:pt>
                <c:pt idx="4">
                  <c:v>2.2371114417064686E-5</c:v>
                </c:pt>
                <c:pt idx="5">
                  <c:v>1.640901632265308E-3</c:v>
                </c:pt>
                <c:pt idx="6">
                  <c:v>8.8575920635975119E-3</c:v>
                </c:pt>
                <c:pt idx="7">
                  <c:v>1.1062969381860197E-2</c:v>
                </c:pt>
                <c:pt idx="8">
                  <c:v>9.0202834481861918E-3</c:v>
                </c:pt>
              </c:numCache>
            </c:numRef>
          </c:val>
          <c:extLst xmlns:c16r2="http://schemas.microsoft.com/office/drawing/2015/06/chart">
            <c:ext xmlns:c16="http://schemas.microsoft.com/office/drawing/2014/chart" uri="{C3380CC4-5D6E-409C-BE32-E72D297353CC}">
              <c16:uniqueId val="{00000001-9AA8-49A5-BD20-E0CE0547CB1F}"/>
            </c:ext>
          </c:extLst>
        </c:ser>
        <c:ser>
          <c:idx val="2"/>
          <c:order val="2"/>
          <c:tx>
            <c:strRef>
              <c:f>'UC Totals'!$L$2</c:f>
              <c:strCache>
                <c:ptCount val="1"/>
                <c:pt idx="0">
                  <c:v>F2F</c:v>
                </c:pt>
              </c:strCache>
            </c:strRef>
          </c:tx>
          <c:spPr>
            <a:solidFill>
              <a:schemeClr val="accent6">
                <a:lumMod val="60000"/>
                <a:lumOff val="40000"/>
              </a:schemeClr>
            </a:solidFill>
            <a:ln>
              <a:noFill/>
            </a:ln>
            <a:effectLst/>
          </c:spPr>
          <c:invertIfNegative val="0"/>
          <c:cat>
            <c:strRef>
              <c:f>'UC Totals'!$I$3:$I$11</c:f>
              <c:strCache>
                <c:ptCount val="9"/>
                <c:pt idx="0">
                  <c:v>2/2-2/8</c:v>
                </c:pt>
                <c:pt idx="1">
                  <c:v>2/9-2/15</c:v>
                </c:pt>
                <c:pt idx="2">
                  <c:v>2/16-2/22</c:v>
                </c:pt>
                <c:pt idx="3">
                  <c:v>2/23-2/29</c:v>
                </c:pt>
                <c:pt idx="4">
                  <c:v>3/1-3/7</c:v>
                </c:pt>
                <c:pt idx="5">
                  <c:v>3/8-3/14</c:v>
                </c:pt>
                <c:pt idx="6">
                  <c:v>3/15-3/21</c:v>
                </c:pt>
                <c:pt idx="7">
                  <c:v>3/22-3/28</c:v>
                </c:pt>
                <c:pt idx="8">
                  <c:v>3/29-4/4</c:v>
                </c:pt>
              </c:strCache>
            </c:strRef>
          </c:cat>
          <c:val>
            <c:numRef>
              <c:f>'UC Totals'!$L$3:$L$11</c:f>
              <c:numCache>
                <c:formatCode>0.00%</c:formatCode>
                <c:ptCount val="9"/>
                <c:pt idx="0">
                  <c:v>0.99143454949653453</c:v>
                </c:pt>
                <c:pt idx="1">
                  <c:v>0.99089917066783062</c:v>
                </c:pt>
                <c:pt idx="2">
                  <c:v>0.99306224706109081</c:v>
                </c:pt>
                <c:pt idx="3">
                  <c:v>0.99049196781730764</c:v>
                </c:pt>
                <c:pt idx="4">
                  <c:v>0.98987147794767394</c:v>
                </c:pt>
                <c:pt idx="5">
                  <c:v>0.97582493506148393</c:v>
                </c:pt>
                <c:pt idx="6">
                  <c:v>0.7996966274718218</c:v>
                </c:pt>
                <c:pt idx="7">
                  <c:v>0.59475736568457538</c:v>
                </c:pt>
                <c:pt idx="8">
                  <c:v>0.55220387465869203</c:v>
                </c:pt>
              </c:numCache>
            </c:numRef>
          </c:val>
          <c:extLst xmlns:c16r2="http://schemas.microsoft.com/office/drawing/2015/06/chart">
            <c:ext xmlns:c16="http://schemas.microsoft.com/office/drawing/2014/chart" uri="{C3380CC4-5D6E-409C-BE32-E72D297353CC}">
              <c16:uniqueId val="{00000002-9AA8-49A5-BD20-E0CE0547CB1F}"/>
            </c:ext>
          </c:extLst>
        </c:ser>
        <c:dLbls>
          <c:showLegendKey val="0"/>
          <c:showVal val="0"/>
          <c:showCatName val="0"/>
          <c:showSerName val="0"/>
          <c:showPercent val="0"/>
          <c:showBubbleSize val="0"/>
        </c:dLbls>
        <c:gapWidth val="150"/>
        <c:overlap val="100"/>
        <c:axId val="397404832"/>
        <c:axId val="397405392"/>
      </c:barChart>
      <c:catAx>
        <c:axId val="39740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7405392"/>
        <c:crosses val="autoZero"/>
        <c:auto val="1"/>
        <c:lblAlgn val="ctr"/>
        <c:lblOffset val="100"/>
        <c:noMultiLvlLbl val="0"/>
      </c:catAx>
      <c:valAx>
        <c:axId val="39740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7404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0.72652</cdr:x>
      <cdr:y>0.12243</cdr:y>
    </cdr:from>
    <cdr:to>
      <cdr:x>0.74881</cdr:x>
      <cdr:y>0.20858</cdr:y>
    </cdr:to>
    <cdr:cxnSp macro="">
      <cdr:nvCxnSpPr>
        <cdr:cNvPr id="3" name="Straight Connector 2">
          <a:extLst xmlns:a="http://schemas.openxmlformats.org/drawingml/2006/main">
            <a:ext uri="{FF2B5EF4-FFF2-40B4-BE49-F238E27FC236}">
              <a16:creationId xmlns="" xmlns:a16="http://schemas.microsoft.com/office/drawing/2014/main" id="{EE28481D-55E0-D542-B825-9D9EE980A9C8}"/>
            </a:ext>
          </a:extLst>
        </cdr:cNvPr>
        <cdr:cNvCxnSpPr>
          <a:endCxn xmlns:a="http://schemas.openxmlformats.org/drawingml/2006/main" id="4" idx="1"/>
        </cdr:cNvCxnSpPr>
      </cdr:nvCxnSpPr>
      <cdr:spPr>
        <a:xfrm xmlns:a="http://schemas.openxmlformats.org/drawingml/2006/main" flipV="1">
          <a:off x="5523978" y="467400"/>
          <a:ext cx="169448" cy="328912"/>
        </a:xfrm>
        <a:prstGeom xmlns:a="http://schemas.openxmlformats.org/drawingml/2006/main" prst="line">
          <a:avLst/>
        </a:prstGeom>
        <a:ln xmlns:a="http://schemas.openxmlformats.org/drawingml/2006/main" w="19050">
          <a:solidFill>
            <a:srgbClr val="0070C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0.74881</cdr:x>
      <cdr:y>0.05268</cdr:y>
    </cdr:from>
    <cdr:to>
      <cdr:x>0.89951</cdr:x>
      <cdr:y>0.19218</cdr:y>
    </cdr:to>
    <cdr:sp macro="" textlink="">
      <cdr:nvSpPr>
        <cdr:cNvPr id="4" name="Rectangle 3"/>
        <cdr:cNvSpPr/>
      </cdr:nvSpPr>
      <cdr:spPr>
        <a:xfrm xmlns:a="http://schemas.openxmlformats.org/drawingml/2006/main">
          <a:off x="5693426" y="201118"/>
          <a:ext cx="1145785" cy="532563"/>
        </a:xfrm>
        <a:prstGeom xmlns:a="http://schemas.openxmlformats.org/drawingml/2006/main" prst="rect">
          <a:avLst/>
        </a:prstGeom>
        <a:solidFill xmlns:a="http://schemas.openxmlformats.org/drawingml/2006/main">
          <a:srgbClr val="0070C0"/>
        </a:solidFill>
        <a:ln xmlns:a="http://schemas.openxmlformats.org/drawingml/2006/main" w="19050"/>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3/19: Statewide Shelter in Place</a:t>
          </a:r>
        </a:p>
      </cdr:txBody>
    </cdr:sp>
  </cdr:relSizeAnchor>
  <cdr:relSizeAnchor xmlns:cdr="http://schemas.openxmlformats.org/drawingml/2006/chartDrawing">
    <cdr:from>
      <cdr:x>0.74956</cdr:x>
      <cdr:y>0</cdr:y>
    </cdr:from>
    <cdr:to>
      <cdr:x>0.91997</cdr:x>
      <cdr:y>0.18561</cdr:y>
    </cdr:to>
    <cdr:sp macro="" textlink="">
      <cdr:nvSpPr>
        <cdr:cNvPr id="6" name="TextBox 5"/>
        <cdr:cNvSpPr txBox="1"/>
      </cdr:nvSpPr>
      <cdr:spPr>
        <a:xfrm xmlns:a="http://schemas.openxmlformats.org/drawingml/2006/main">
          <a:off x="5699128" y="0"/>
          <a:ext cx="1295687" cy="708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solidFill>
                <a:schemeClr val="bg1"/>
              </a:solidFill>
            </a:rPr>
            <a:t>3/19: Statewide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C3AAB-EDD2-4468-A754-1F284D07A10F}" type="datetimeFigureOut">
              <a:rPr lang="fr-FR" smtClean="0"/>
              <a:t>11/05/2020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E9691-1FDF-4868-AC9C-4245190AD881}" type="slidenum">
              <a:rPr lang="fr-FR" smtClean="0"/>
              <a:t>‹N°›</a:t>
            </a:fld>
            <a:endParaRPr lang="fr-FR"/>
          </a:p>
        </p:txBody>
      </p:sp>
    </p:spTree>
    <p:extLst>
      <p:ext uri="{BB962C8B-B14F-4D97-AF65-F5344CB8AC3E}">
        <p14:creationId xmlns:p14="http://schemas.microsoft.com/office/powerpoint/2010/main" val="72016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5E752-097B-4BBD-86E4-80DFFDD028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74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19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76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71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37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8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8B579-2047-4FE4-B15A-0B94773474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33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Friedman </a:t>
            </a:r>
          </a:p>
        </p:txBody>
      </p:sp>
      <p:sp>
        <p:nvSpPr>
          <p:cNvPr id="4" name="Slide Number Placeholder 3"/>
          <p:cNvSpPr>
            <a:spLocks noGrp="1"/>
          </p:cNvSpPr>
          <p:nvPr>
            <p:ph type="sldNum" sz="quarter" idx="5"/>
          </p:nvPr>
        </p:nvSpPr>
        <p:spPr/>
        <p:txBody>
          <a:bodyPr/>
          <a:lstStyle/>
          <a:p>
            <a:fld id="{01C8B579-2047-4FE4-B15A-0B94773474F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6640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8B579-2047-4FE4-B15A-0B94773474F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3935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DC01415-E1A6-4EA2-AB57-EC5394F00AEF}" type="slidenum">
              <a:rPr lang="fr-FR" altLang="fr-FR"/>
              <a:pPr/>
              <a:t>‹N°›</a:t>
            </a:fld>
            <a:endParaRPr lang="fr-FR" altLang="fr-FR"/>
          </a:p>
        </p:txBody>
      </p:sp>
    </p:spTree>
    <p:extLst>
      <p:ext uri="{BB962C8B-B14F-4D97-AF65-F5344CB8AC3E}">
        <p14:creationId xmlns:p14="http://schemas.microsoft.com/office/powerpoint/2010/main" val="59893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5A6D942-1AD7-417C-99AA-DDAED273CFE3}" type="slidenum">
              <a:rPr lang="fr-FR" altLang="fr-FR"/>
              <a:pPr/>
              <a:t>‹N°›</a:t>
            </a:fld>
            <a:endParaRPr lang="fr-FR" altLang="fr-FR"/>
          </a:p>
        </p:txBody>
      </p:sp>
    </p:spTree>
    <p:extLst>
      <p:ext uri="{BB962C8B-B14F-4D97-AF65-F5344CB8AC3E}">
        <p14:creationId xmlns:p14="http://schemas.microsoft.com/office/powerpoint/2010/main" val="244672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418E6F2-C80D-4984-B06C-66F0D386213E}" type="slidenum">
              <a:rPr lang="fr-FR" altLang="fr-FR"/>
              <a:pPr/>
              <a:t>‹N°›</a:t>
            </a:fld>
            <a:endParaRPr lang="fr-FR" altLang="fr-FR"/>
          </a:p>
        </p:txBody>
      </p:sp>
    </p:spTree>
    <p:extLst>
      <p:ext uri="{BB962C8B-B14F-4D97-AF65-F5344CB8AC3E}">
        <p14:creationId xmlns:p14="http://schemas.microsoft.com/office/powerpoint/2010/main" val="131038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B04BF7-111F-4993-859B-05E73B0ABBE6}" type="datetimeFigureOut">
              <a:rPr lang="en-US" smtClean="0"/>
              <a:pPr/>
              <a:t>5/11/2020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424143-BC56-4CFC-8F3F-8087A00A9331}" type="slidenum">
              <a:rPr lang="en-US" smtClean="0"/>
              <a:pPr/>
              <a:t>‹N°›</a:t>
            </a:fld>
            <a:endParaRPr lang="en-US"/>
          </a:p>
        </p:txBody>
      </p:sp>
    </p:spTree>
    <p:extLst>
      <p:ext uri="{BB962C8B-B14F-4D97-AF65-F5344CB8AC3E}">
        <p14:creationId xmlns:p14="http://schemas.microsoft.com/office/powerpoint/2010/main" val="136553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20802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080379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173094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53075810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1884332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427300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65379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B5D1C2D-C1BD-44D4-8B74-C92FBE74FA35}" type="slidenum">
              <a:rPr lang="fr-FR" altLang="fr-FR"/>
              <a:pPr/>
              <a:t>‹N°›</a:t>
            </a:fld>
            <a:endParaRPr lang="fr-FR" altLang="fr-FR"/>
          </a:p>
        </p:txBody>
      </p:sp>
    </p:spTree>
    <p:extLst>
      <p:ext uri="{BB962C8B-B14F-4D97-AF65-F5344CB8AC3E}">
        <p14:creationId xmlns:p14="http://schemas.microsoft.com/office/powerpoint/2010/main" val="154550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B04BF7-111F-4993-859B-05E73B0ABBE6}" type="datetimeFigureOut">
              <a:rPr lang="en-US" smtClean="0">
                <a:solidFill>
                  <a:prstClr val="white"/>
                </a:solidFill>
              </a:rPr>
              <a:pPr/>
              <a:t>5/11/2020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424143-BC56-4CFC-8F3F-8087A00A9331}" type="slidenum">
              <a:rPr lang="en-US" smtClean="0">
                <a:solidFill>
                  <a:prstClr val="white"/>
                </a:solidFill>
              </a:rPr>
              <a:pPr/>
              <a:t>‹N°›</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Lucida Sans Unicode"/>
              <a:cs typeface="+mn-cs"/>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Lucida Sans Unicode"/>
              <a:cs typeface="+mn-cs"/>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0542286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498744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09157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6"/>
          <p:cNvSpPr>
            <a:spLocks noGrp="1"/>
          </p:cNvSpPr>
          <p:nvPr>
            <p:ph type="title"/>
          </p:nvPr>
        </p:nvSpPr>
        <p:spPr>
          <a:xfrm>
            <a:off x="321371" y="127907"/>
            <a:ext cx="8528424" cy="582386"/>
          </a:xfrm>
        </p:spPr>
        <p:txBody>
          <a:bodyPr>
            <a:normAutofit/>
          </a:bodyPr>
          <a:lstStyle>
            <a:lvl1pPr>
              <a:defRPr sz="1650" b="1"/>
            </a:lvl1pPr>
          </a:lstStyle>
          <a:p>
            <a:r>
              <a:rPr lang="en-US"/>
              <a:t>Click to edit Master title style</a:t>
            </a:r>
            <a:endParaRPr lang="en-US" dirty="0"/>
          </a:p>
        </p:txBody>
      </p:sp>
      <p:sp>
        <p:nvSpPr>
          <p:cNvPr id="7" name="Text Placeholder 9"/>
          <p:cNvSpPr>
            <a:spLocks noGrp="1"/>
          </p:cNvSpPr>
          <p:nvPr>
            <p:ph type="body" sz="quarter" idx="10"/>
          </p:nvPr>
        </p:nvSpPr>
        <p:spPr>
          <a:xfrm>
            <a:off x="320676" y="726847"/>
            <a:ext cx="8529638" cy="530225"/>
          </a:xfrm>
        </p:spPr>
        <p:txBody>
          <a:bodyPr/>
          <a:lstStyle>
            <a:lvl1pPr marL="0" indent="0">
              <a:buNone/>
              <a:defRPr sz="135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25652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Contact-Whit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262" y="375825"/>
            <a:ext cx="2333984" cy="288470"/>
          </a:xfrm>
          <a:prstGeom prst="rect">
            <a:avLst/>
          </a:prstGeom>
        </p:spPr>
      </p:pic>
      <p:sp>
        <p:nvSpPr>
          <p:cNvPr id="4" name="Text Placeholder 6"/>
          <p:cNvSpPr>
            <a:spLocks noGrp="1"/>
          </p:cNvSpPr>
          <p:nvPr>
            <p:ph type="body" sz="quarter" idx="10"/>
          </p:nvPr>
        </p:nvSpPr>
        <p:spPr>
          <a:xfrm>
            <a:off x="324250" y="1676071"/>
            <a:ext cx="5633240" cy="1752930"/>
          </a:xfrm>
          <a:prstGeom prst="rect">
            <a:avLst/>
          </a:prstGeom>
        </p:spPr>
        <p:txBody>
          <a:bodyPr lIns="0">
            <a:normAutofit/>
          </a:bodyPr>
          <a:lstStyle>
            <a:lvl1pPr marL="0" indent="0">
              <a:lnSpc>
                <a:spcPct val="95000"/>
              </a:lnSpc>
              <a:spcBef>
                <a:spcPts val="494"/>
              </a:spcBef>
              <a:buFontTx/>
              <a:buNone/>
              <a:defRPr sz="1800">
                <a:solidFill>
                  <a:srgbClr val="13294B"/>
                </a:solidFill>
                <a:latin typeface="Arial"/>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a:p>
        </p:txBody>
      </p:sp>
    </p:spTree>
    <p:extLst>
      <p:ext uri="{BB962C8B-B14F-4D97-AF65-F5344CB8AC3E}">
        <p14:creationId xmlns:p14="http://schemas.microsoft.com/office/powerpoint/2010/main" val="1924504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smtClean="0"/>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02AC24A9-CCB6-4F8D-B8DB-C2F3692CFA5A}" type="datetimeFigureOut">
              <a:rPr lang="en-US" smtClean="0">
                <a:solidFill>
                  <a:srgbClr val="F8B323">
                    <a:lumMod val="50000"/>
                  </a:srgbClr>
                </a:solidFill>
              </a:rPr>
              <a:pPr/>
              <a:t>5/11/2020</a:t>
            </a:fld>
            <a:endParaRPr lang="en-US">
              <a:solidFill>
                <a:srgbClr val="F8B323">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solidFill>
                <a:srgbClr val="F8B323">
                  <a:lumMod val="50000"/>
                </a:srgb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2DC25EE-239B-4C5F-AAD1-255A7D5F1EE2}" type="slidenum">
              <a:rPr lang="en-US" smtClean="0">
                <a:solidFill>
                  <a:srgbClr val="F8B323">
                    <a:lumMod val="50000"/>
                  </a:srgbClr>
                </a:solidFill>
              </a:rPr>
              <a:pPr/>
              <a:t>‹N°›</a:t>
            </a:fld>
            <a:endParaRPr lang="en-US">
              <a:solidFill>
                <a:srgbClr val="F8B323">
                  <a:lumMod val="50000"/>
                </a:srgbClr>
              </a:solidFill>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486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597229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2AC24A9-CCB6-4F8D-B8DB-C2F3692CFA5A}" type="datetimeFigureOut">
              <a:rPr lang="en-US" smtClean="0">
                <a:solidFill>
                  <a:srgbClr val="F3F3F2"/>
                </a:solidFill>
              </a:rPr>
              <a:pPr/>
              <a:t>5/11/2020</a:t>
            </a:fld>
            <a:endParaRPr lang="en-US">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solidFill>
                <a:srgbClr val="F3F3F2"/>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2DC25EE-239B-4C5F-AAD1-255A7D5F1EE2}" type="slidenum">
              <a:rPr lang="en-US" smtClean="0">
                <a:solidFill>
                  <a:srgbClr val="F3F3F2"/>
                </a:solidFill>
              </a:rPr>
              <a:pPr/>
              <a:t>‹N°›</a:t>
            </a:fld>
            <a:endParaRPr lang="en-US">
              <a:solidFill>
                <a:srgbClr val="F3F3F2"/>
              </a:solidFill>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9351485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804685130"/>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941832" y="2909102"/>
            <a:ext cx="361188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975398" y="2909102"/>
            <a:ext cx="361188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298854647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B373511-2B9E-4536-9EB8-5D00336E206F}" type="slidenum">
              <a:rPr lang="fr-FR" altLang="fr-FR"/>
              <a:pPr/>
              <a:t>‹N°›</a:t>
            </a:fld>
            <a:endParaRPr lang="fr-FR" altLang="fr-FR"/>
          </a:p>
        </p:txBody>
      </p:sp>
    </p:spTree>
    <p:extLst>
      <p:ext uri="{BB962C8B-B14F-4D97-AF65-F5344CB8AC3E}">
        <p14:creationId xmlns:p14="http://schemas.microsoft.com/office/powerpoint/2010/main" val="338712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73019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3445636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a:xfrm>
            <a:off x="573789" y="6375679"/>
            <a:ext cx="925016" cy="348462"/>
          </a:xfrm>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2741336"/>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smtClean="0"/>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a:xfrm>
            <a:off x="574463" y="6375679"/>
            <a:ext cx="924342" cy="348462"/>
          </a:xfrm>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4256153" y="6375679"/>
            <a:ext cx="947460" cy="345796"/>
          </a:xfrm>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0476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704529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solidFill>
                  <a:prstClr val="black">
                    <a:lumMod val="65000"/>
                    <a:lumOff val="35000"/>
                  </a:prstClr>
                </a:solidFill>
              </a:rPr>
              <a:pPr/>
              <a:t>5/11/2020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2DC25EE-239B-4C5F-AAD1-255A7D5F1EE2}" type="slidenum">
              <a:rPr lang="en-US" smtClean="0">
                <a:solidFill>
                  <a:prstClr val="black">
                    <a:lumMod val="65000"/>
                    <a:lumOff val="35000"/>
                  </a:prstClr>
                </a:solidFill>
              </a:rPr>
              <a:pPr/>
              <a:t>‹N°›</a:t>
            </a:fld>
            <a:endParaRPr lang="en-US">
              <a:solidFill>
                <a:prstClr val="black">
                  <a:lumMod val="65000"/>
                  <a:lumOff val="35000"/>
                </a:prstClr>
              </a:solidFill>
            </a:endParaRPr>
          </a:p>
        </p:txBody>
      </p:sp>
    </p:spTree>
    <p:extLst>
      <p:ext uri="{BB962C8B-B14F-4D97-AF65-F5344CB8AC3E}">
        <p14:creationId xmlns:p14="http://schemas.microsoft.com/office/powerpoint/2010/main" val="2357252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B04BF7-111F-4993-859B-05E73B0ABBE6}" type="datetimeFigureOut">
              <a:rPr lang="en-US" smtClean="0"/>
              <a:pPr/>
              <a:t>5/11/2020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424143-BC56-4CFC-8F3F-8087A00A9331}" type="slidenum">
              <a:rPr lang="en-US" smtClean="0"/>
              <a:pPr/>
              <a:t>‹N°›</a:t>
            </a:fld>
            <a:endParaRPr lang="en-US"/>
          </a:p>
        </p:txBody>
      </p:sp>
    </p:spTree>
    <p:extLst>
      <p:ext uri="{BB962C8B-B14F-4D97-AF65-F5344CB8AC3E}">
        <p14:creationId xmlns:p14="http://schemas.microsoft.com/office/powerpoint/2010/main" val="3619716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593671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6535490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207459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EF81C69E-508C-4C8D-8B87-62414D6E3CB2}" type="slidenum">
              <a:rPr lang="fr-FR" altLang="fr-FR"/>
              <a:pPr/>
              <a:t>‹N°›</a:t>
            </a:fld>
            <a:endParaRPr lang="fr-FR" altLang="fr-FR"/>
          </a:p>
        </p:txBody>
      </p:sp>
    </p:spTree>
    <p:extLst>
      <p:ext uri="{BB962C8B-B14F-4D97-AF65-F5344CB8AC3E}">
        <p14:creationId xmlns:p14="http://schemas.microsoft.com/office/powerpoint/2010/main" val="1928537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94763466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B04BF7-111F-4993-859B-05E73B0ABBE6}" type="datetimeFigureOut">
              <a:rPr lang="en-US" smtClean="0">
                <a:solidFill>
                  <a:prstClr val="white"/>
                </a:solidFill>
              </a:rPr>
              <a:pPr/>
              <a:t>5/11/2020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35424143-BC56-4CFC-8F3F-8087A00A9331}" type="slidenum">
              <a:rPr lang="en-US" smtClean="0">
                <a:solidFill>
                  <a:prstClr val="white"/>
                </a:solidFill>
              </a:rPr>
              <a:pPr/>
              <a:t>‹N°›</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83051058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244845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07416168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B04BF7-111F-4993-859B-05E73B0ABBE6}" type="datetimeFigureOut">
              <a:rPr lang="en-US" smtClean="0">
                <a:solidFill>
                  <a:prstClr val="white"/>
                </a:solidFill>
              </a:rPr>
              <a:pPr/>
              <a:t>5/11/2020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424143-BC56-4CFC-8F3F-8087A00A9331}" type="slidenum">
              <a:rPr lang="en-US" smtClean="0">
                <a:solidFill>
                  <a:prstClr val="white"/>
                </a:solidFill>
              </a:rPr>
              <a:pPr/>
              <a:t>‹N°›</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Lucida Sans Unicode"/>
              <a:cs typeface="+mn-cs"/>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Lucida Sans Unicode"/>
              <a:cs typeface="+mn-cs"/>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25225036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735654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B04BF7-111F-4993-859B-05E73B0ABBE6}" type="datetimeFigureOut">
              <a:rPr lang="en-US" smtClean="0">
                <a:solidFill>
                  <a:prstClr val="black"/>
                </a:solidFill>
              </a:rPr>
              <a:pPr/>
              <a:t>5/11/2020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424143-BC56-4CFC-8F3F-8087A00A9331}"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4709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A54D5D00-1789-429E-9478-D9C931BE7D25}" type="slidenum">
              <a:rPr lang="fr-FR" altLang="fr-FR"/>
              <a:pPr/>
              <a:t>‹N°›</a:t>
            </a:fld>
            <a:endParaRPr lang="fr-FR" altLang="fr-FR"/>
          </a:p>
        </p:txBody>
      </p:sp>
    </p:spTree>
    <p:extLst>
      <p:ext uri="{BB962C8B-B14F-4D97-AF65-F5344CB8AC3E}">
        <p14:creationId xmlns:p14="http://schemas.microsoft.com/office/powerpoint/2010/main" val="282104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8596184-3FFB-4FBB-B093-3CE725412229}" type="slidenum">
              <a:rPr lang="fr-FR" altLang="fr-FR"/>
              <a:pPr/>
              <a:t>‹N°›</a:t>
            </a:fld>
            <a:endParaRPr lang="fr-FR" altLang="fr-FR"/>
          </a:p>
        </p:txBody>
      </p:sp>
    </p:spTree>
    <p:extLst>
      <p:ext uri="{BB962C8B-B14F-4D97-AF65-F5344CB8AC3E}">
        <p14:creationId xmlns:p14="http://schemas.microsoft.com/office/powerpoint/2010/main" val="186806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427D7F72-D10C-4BE2-88BD-2BB7F00142D8}" type="slidenum">
              <a:rPr lang="fr-FR" altLang="fr-FR"/>
              <a:pPr/>
              <a:t>‹N°›</a:t>
            </a:fld>
            <a:endParaRPr lang="fr-FR" altLang="fr-FR"/>
          </a:p>
        </p:txBody>
      </p:sp>
    </p:spTree>
    <p:extLst>
      <p:ext uri="{BB962C8B-B14F-4D97-AF65-F5344CB8AC3E}">
        <p14:creationId xmlns:p14="http://schemas.microsoft.com/office/powerpoint/2010/main" val="311562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6C70978-6339-4814-925B-F816E3F923B1}" type="slidenum">
              <a:rPr lang="fr-FR" altLang="fr-FR"/>
              <a:pPr/>
              <a:t>‹N°›</a:t>
            </a:fld>
            <a:endParaRPr lang="fr-FR" altLang="fr-FR"/>
          </a:p>
        </p:txBody>
      </p:sp>
    </p:spTree>
    <p:extLst>
      <p:ext uri="{BB962C8B-B14F-4D97-AF65-F5344CB8AC3E}">
        <p14:creationId xmlns:p14="http://schemas.microsoft.com/office/powerpoint/2010/main" val="215640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F07ABFB0-A708-4EDC-8C80-D4262F0D92C7}" type="slidenum">
              <a:rPr lang="fr-FR" altLang="fr-FR"/>
              <a:pPr/>
              <a:t>‹N°›</a:t>
            </a:fld>
            <a:endParaRPr lang="fr-FR" altLang="fr-FR"/>
          </a:p>
        </p:txBody>
      </p:sp>
    </p:spTree>
    <p:extLst>
      <p:ext uri="{BB962C8B-B14F-4D97-AF65-F5344CB8AC3E}">
        <p14:creationId xmlns:p14="http://schemas.microsoft.com/office/powerpoint/2010/main" val="258250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CB0843F-85FB-4928-B4F1-32A5717289B4}"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6CB04BF7-111F-4993-859B-05E73B0ABBE6}" type="datetimeFigureOut">
              <a:rPr lang="en-US" smtClean="0">
                <a:solidFill>
                  <a:prstClr val="black"/>
                </a:solidFill>
                <a:latin typeface="Lucida Sans Unicode"/>
                <a:cs typeface="+mn-cs"/>
              </a:rPr>
              <a:pPr fontAlgn="auto">
                <a:spcBef>
                  <a:spcPts val="0"/>
                </a:spcBef>
                <a:spcAft>
                  <a:spcPts val="0"/>
                </a:spcAft>
              </a:pPr>
              <a:t>5/11/2020</a:t>
            </a:fld>
            <a:endParaRPr lang="en-US">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35424143-BC56-4CFC-8F3F-8087A00A9331}" type="slidenum">
              <a:rPr lang="en-US" smtClean="0">
                <a:solidFill>
                  <a:prstClr val="black"/>
                </a:solidFill>
                <a:latin typeface="Lucida Sans Unicode"/>
                <a:cs typeface="+mn-cs"/>
              </a:rPr>
              <a:pPr fontAlgn="auto">
                <a:spcBef>
                  <a:spcPts val="0"/>
                </a:spcBef>
                <a:spcAft>
                  <a:spcPts val="0"/>
                </a:spcAft>
              </a:pPr>
              <a:t>‹N°›</a:t>
            </a:fld>
            <a:endParaRPr lang="en-US">
              <a:solidFill>
                <a:prstClr val="black"/>
              </a:solidFill>
              <a:latin typeface="Lucida Sans Unicode"/>
              <a:cs typeface="+mn-cs"/>
            </a:endParaRPr>
          </a:p>
        </p:txBody>
      </p:sp>
    </p:spTree>
    <p:extLst>
      <p:ext uri="{BB962C8B-B14F-4D97-AF65-F5344CB8AC3E}">
        <p14:creationId xmlns:p14="http://schemas.microsoft.com/office/powerpoint/2010/main" val="12897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defTabSz="457200" fontAlgn="auto">
              <a:spcBef>
                <a:spcPts val="0"/>
              </a:spcBef>
              <a:spcAft>
                <a:spcPts val="0"/>
              </a:spcAft>
            </a:pPr>
            <a:fld id="{02AC24A9-CCB6-4F8D-B8DB-C2F3692CFA5A}" type="datetimeFigureOut">
              <a:rPr lang="en-US" smtClean="0">
                <a:solidFill>
                  <a:prstClr val="black">
                    <a:lumMod val="65000"/>
                    <a:lumOff val="35000"/>
                  </a:prstClr>
                </a:solidFill>
                <a:latin typeface="Gill Sans MT" panose="020B0502020104020203"/>
                <a:cs typeface="+mn-cs"/>
              </a:rPr>
              <a:pPr defTabSz="457200" fontAlgn="auto">
                <a:spcBef>
                  <a:spcPts val="0"/>
                </a:spcBef>
                <a:spcAft>
                  <a:spcPts val="0"/>
                </a:spcAft>
              </a:pPr>
              <a:t>5/11/2020</a:t>
            </a:fld>
            <a:endParaRPr lang="en-US">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defTabSz="457200" fontAlgn="auto">
              <a:spcBef>
                <a:spcPts val="0"/>
              </a:spcBef>
              <a:spcAft>
                <a:spcPts val="0"/>
              </a:spcAft>
            </a:pPr>
            <a:endParaRPr lang="en-US">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defTabSz="457200" fontAlgn="auto">
              <a:spcBef>
                <a:spcPts val="0"/>
              </a:spcBef>
              <a:spcAft>
                <a:spcPts val="0"/>
              </a:spcAft>
            </a:pPr>
            <a:fld id="{B2DC25EE-239B-4C5F-AAD1-255A7D5F1EE2}" type="slidenum">
              <a:rPr lang="en-US" smtClean="0">
                <a:solidFill>
                  <a:prstClr val="black">
                    <a:lumMod val="65000"/>
                    <a:lumOff val="35000"/>
                  </a:prstClr>
                </a:solidFill>
                <a:latin typeface="Gill Sans MT" panose="020B0502020104020203"/>
                <a:cs typeface="+mn-cs"/>
              </a:rPr>
              <a:pPr defTabSz="457200" fontAlgn="auto">
                <a:spcBef>
                  <a:spcPts val="0"/>
                </a:spcBef>
                <a:spcAft>
                  <a:spcPts val="0"/>
                </a:spcAft>
              </a:pPr>
              <a:t>‹N°›</a:t>
            </a:fld>
            <a:endParaRPr lang="en-US">
              <a:solidFill>
                <a:prstClr val="black">
                  <a:lumMod val="65000"/>
                  <a:lumOff val="35000"/>
                </a:prstClr>
              </a:solidFill>
              <a:latin typeface="Gill Sans MT" panose="020B0502020104020203"/>
              <a:cs typeface="+mn-cs"/>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344520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6CB04BF7-111F-4993-859B-05E73B0ABBE6}" type="datetimeFigureOut">
              <a:rPr lang="en-US" smtClean="0">
                <a:solidFill>
                  <a:prstClr val="black"/>
                </a:solidFill>
                <a:latin typeface="Lucida Sans Unicode"/>
                <a:cs typeface="+mn-cs"/>
              </a:rPr>
              <a:pPr fontAlgn="auto">
                <a:spcBef>
                  <a:spcPts val="0"/>
                </a:spcBef>
                <a:spcAft>
                  <a:spcPts val="0"/>
                </a:spcAft>
              </a:pPr>
              <a:t>5/11/2020</a:t>
            </a:fld>
            <a:endParaRPr lang="en-US">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35424143-BC56-4CFC-8F3F-8087A00A9331}" type="slidenum">
              <a:rPr lang="en-US" smtClean="0">
                <a:solidFill>
                  <a:prstClr val="black"/>
                </a:solidFill>
                <a:latin typeface="Lucida Sans Unicode"/>
                <a:cs typeface="+mn-cs"/>
              </a:rPr>
              <a:pPr fontAlgn="auto">
                <a:spcBef>
                  <a:spcPts val="0"/>
                </a:spcBef>
                <a:spcAft>
                  <a:spcPts val="0"/>
                </a:spcAft>
              </a:pPr>
              <a:t>‹N°›</a:t>
            </a:fld>
            <a:endParaRPr lang="en-US">
              <a:solidFill>
                <a:prstClr val="black"/>
              </a:solidFill>
              <a:latin typeface="Lucida Sans Unicode"/>
              <a:cs typeface="+mn-cs"/>
            </a:endParaRPr>
          </a:p>
        </p:txBody>
      </p:sp>
    </p:spTree>
    <p:extLst>
      <p:ext uri="{BB962C8B-B14F-4D97-AF65-F5344CB8AC3E}">
        <p14:creationId xmlns:p14="http://schemas.microsoft.com/office/powerpoint/2010/main" val="40740180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13" y="-3686"/>
            <a:ext cx="9180513" cy="6861686"/>
          </a:xfrm>
          <a:prstGeom prst="rect">
            <a:avLst/>
          </a:prstGeom>
        </p:spPr>
      </p:pic>
      <p:sp>
        <p:nvSpPr>
          <p:cNvPr id="22" name="Rectangle à coins arrondis 21"/>
          <p:cNvSpPr/>
          <p:nvPr/>
        </p:nvSpPr>
        <p:spPr>
          <a:xfrm>
            <a:off x="-252537" y="5329608"/>
            <a:ext cx="3565599" cy="6101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a:spLocks noChangeArrowheads="1"/>
          </p:cNvSpPr>
          <p:nvPr/>
        </p:nvSpPr>
        <p:spPr bwMode="auto">
          <a:xfrm>
            <a:off x="127074" y="5409940"/>
            <a:ext cx="3185989" cy="4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800" b="1" dirty="0">
                <a:solidFill>
                  <a:srgbClr val="5EA9DD"/>
                </a:solidFill>
                <a:effectLst>
                  <a:outerShdw blurRad="38100" dist="38100" dir="2700000" algn="tl">
                    <a:srgbClr val="000000">
                      <a:alpha val="43137"/>
                    </a:srgbClr>
                  </a:outerShdw>
                </a:effectLst>
                <a:latin typeface="Calibri" panose="020F0502020204030204" pitchFamily="34" charset="0"/>
              </a:rPr>
              <a:t>#</a:t>
            </a:r>
            <a:r>
              <a:rPr lang="en-US" altLang="fr-FR" sz="2800" b="1" dirty="0" err="1">
                <a:solidFill>
                  <a:srgbClr val="5EA9DD"/>
                </a:solidFill>
                <a:effectLst>
                  <a:outerShdw blurRad="38100" dist="38100" dir="2700000" algn="tl">
                    <a:srgbClr val="000000">
                      <a:alpha val="43137"/>
                    </a:srgbClr>
                  </a:outerShdw>
                </a:effectLst>
                <a:latin typeface="Calibri" panose="020F0502020204030204" pitchFamily="34" charset="0"/>
              </a:rPr>
              <a:t>UIACapsules</a:t>
            </a:r>
            <a:endParaRPr lang="fr-FR" altLang="fr-FR" sz="2800" b="1" dirty="0">
              <a:solidFill>
                <a:srgbClr val="5EA9DD"/>
              </a:solidFill>
              <a:effectLst>
                <a:outerShdw blurRad="38100" dist="38100" dir="2700000" algn="tl">
                  <a:srgbClr val="000000">
                    <a:alpha val="43137"/>
                  </a:srgbClr>
                </a:outerShdw>
              </a:effectLst>
              <a:latin typeface="Calibri" panose="020F0502020204030204" pitchFamily="34" charset="0"/>
            </a:endParaRPr>
          </a:p>
        </p:txBody>
      </p:sp>
      <p:sp>
        <p:nvSpPr>
          <p:cNvPr id="14" name="ZoneTexte 13"/>
          <p:cNvSpPr txBox="1"/>
          <p:nvPr/>
        </p:nvSpPr>
        <p:spPr>
          <a:xfrm>
            <a:off x="345300" y="2045941"/>
            <a:ext cx="8416885" cy="2554545"/>
          </a:xfrm>
          <a:prstGeom prst="rect">
            <a:avLst/>
          </a:prstGeom>
          <a:noFill/>
          <a:ln>
            <a:noFill/>
          </a:ln>
          <a:effectLst/>
        </p:spPr>
        <p:txBody>
          <a:bodyPr wrap="square">
            <a:spAutoFit/>
          </a:bodyPr>
          <a:lstStyle>
            <a:defPPr>
              <a:defRPr lang="fr-FR"/>
            </a:defPPr>
            <a:lvl1pPr algn="ctr" eaLnBrk="1" hangingPunct="1">
              <a:spcBef>
                <a:spcPct val="50000"/>
              </a:spcBef>
              <a:defRPr sz="1700" b="1">
                <a:solidFill>
                  <a:srgbClr val="339966"/>
                </a:solidFill>
                <a:effectLst>
                  <a:outerShdw blurRad="38100" dist="38100" dir="2700000" algn="tl">
                    <a:srgbClr val="C0C0C0"/>
                  </a:outerShdw>
                </a:effectLst>
                <a:latin typeface="Calibri" pitchFamily="32" charset="0"/>
                <a:ea typeface="Microsoft YaHei" charset="-122"/>
                <a:cs typeface="+mn-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spcAft>
                <a:spcPts val="0"/>
              </a:spcAft>
            </a:pPr>
            <a:r>
              <a:rPr lang="en-US" sz="40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Pandemic in the Twenty First Century: </a:t>
            </a:r>
            <a:r>
              <a:rPr lang="en-US" sz="36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How Technology and Emerging Laws are Helping/Hindering Patients' </a:t>
            </a:r>
            <a:r>
              <a:rPr lang="en-US" sz="36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Recovery</a:t>
            </a:r>
          </a:p>
          <a:p>
            <a:pPr>
              <a:spcAft>
                <a:spcPts val="0"/>
              </a:spcAft>
            </a:pPr>
            <a:r>
              <a:rPr lang="en-US" sz="3200" dirty="0">
                <a:solidFill>
                  <a:srgbClr val="00B0F0"/>
                </a:solidFill>
              </a:rPr>
              <a:t>The Good, </a:t>
            </a:r>
            <a:r>
              <a:rPr lang="en-US" sz="3200" dirty="0">
                <a:solidFill>
                  <a:srgbClr val="FFC000"/>
                </a:solidFill>
              </a:rPr>
              <a:t>The Bad </a:t>
            </a:r>
            <a:r>
              <a:rPr lang="en-US" sz="3200" dirty="0">
                <a:solidFill>
                  <a:srgbClr val="FF0000"/>
                </a:solidFill>
              </a:rPr>
              <a:t>and the Ugly</a:t>
            </a:r>
            <a:endParaRPr lang="fr-FR" sz="3200" dirty="0">
              <a:effectLst/>
              <a:latin typeface="Times New Roman" panose="02020603050405020304" pitchFamily="18" charset="0"/>
              <a:ea typeface="Times New Roman" panose="02020603050405020304" pitchFamily="18" charset="0"/>
            </a:endParaRPr>
          </a:p>
        </p:txBody>
      </p:sp>
      <p:sp>
        <p:nvSpPr>
          <p:cNvPr id="15" name="ZoneTexte 14"/>
          <p:cNvSpPr txBox="1"/>
          <p:nvPr/>
        </p:nvSpPr>
        <p:spPr>
          <a:xfrm>
            <a:off x="4384915" y="4999865"/>
            <a:ext cx="4420948" cy="830997"/>
          </a:xfrm>
          <a:prstGeom prst="rect">
            <a:avLst/>
          </a:prstGeom>
          <a:noFill/>
          <a:ln>
            <a:noFill/>
          </a:ln>
          <a:effectLst/>
        </p:spPr>
        <p:txBody>
          <a:bodyPr wrap="square">
            <a:spAutoFit/>
          </a:bodyPr>
          <a:lstStyle>
            <a:defPPr>
              <a:defRPr lang="fr-FR"/>
            </a:defPPr>
            <a:lvl1pPr algn="ctr" eaLnBrk="1" hangingPunct="1">
              <a:spcBef>
                <a:spcPct val="50000"/>
              </a:spcBef>
              <a:defRPr sz="1700" b="1">
                <a:solidFill>
                  <a:srgbClr val="339966"/>
                </a:solidFill>
                <a:effectLst>
                  <a:outerShdw blurRad="38100" dist="38100" dir="2700000" algn="tl">
                    <a:srgbClr val="C0C0C0"/>
                  </a:outerShdw>
                </a:effectLst>
                <a:latin typeface="Calibri" pitchFamily="32" charset="0"/>
                <a:ea typeface="Microsoft YaHei" charset="-122"/>
                <a:cs typeface="+mn-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spcBef>
                <a:spcPts val="0"/>
              </a:spcBef>
            </a:pPr>
            <a:r>
              <a:rPr lang="en-US" sz="2800" dirty="0" smtClean="0">
                <a:solidFill>
                  <a:srgbClr val="002060"/>
                </a:solidFill>
                <a:latin typeface="Calibri" panose="020F0502020204030204" pitchFamily="34" charset="0"/>
                <a:cs typeface="Arial" panose="020B0604020202020204" pitchFamily="34" charset="0"/>
              </a:rPr>
              <a:t>Monday, May 11, 2020</a:t>
            </a:r>
          </a:p>
          <a:p>
            <a:pPr algn="r">
              <a:spcBef>
                <a:spcPts val="0"/>
              </a:spcBef>
            </a:pPr>
            <a:r>
              <a:rPr lang="en-US" sz="2000" dirty="0">
                <a:solidFill>
                  <a:srgbClr val="002060"/>
                </a:solidFill>
                <a:latin typeface="Calibri" panose="020F0502020204030204" pitchFamily="34" charset="0"/>
                <a:ea typeface="+mn-ea"/>
                <a:cs typeface="Arial" panose="020B0604020202020204" pitchFamily="34" charset="0"/>
              </a:rPr>
              <a:t>from </a:t>
            </a:r>
            <a:r>
              <a:rPr lang="en-US" sz="2000" dirty="0" smtClean="0">
                <a:solidFill>
                  <a:srgbClr val="002060"/>
                </a:solidFill>
                <a:latin typeface="Calibri" panose="020F0502020204030204" pitchFamily="34" charset="0"/>
                <a:ea typeface="+mn-ea"/>
                <a:cs typeface="Arial" panose="020B0604020202020204" pitchFamily="34" charset="0"/>
              </a:rPr>
              <a:t>3:30 </a:t>
            </a:r>
            <a:r>
              <a:rPr lang="en-US" sz="2000" dirty="0">
                <a:solidFill>
                  <a:srgbClr val="002060"/>
                </a:solidFill>
                <a:latin typeface="Calibri" panose="020F0502020204030204" pitchFamily="34" charset="0"/>
                <a:ea typeface="+mn-ea"/>
                <a:cs typeface="Arial" panose="020B0604020202020204" pitchFamily="34" charset="0"/>
              </a:rPr>
              <a:t>PM to </a:t>
            </a:r>
            <a:r>
              <a:rPr lang="en-US" sz="2000" dirty="0" smtClean="0">
                <a:solidFill>
                  <a:srgbClr val="002060"/>
                </a:solidFill>
                <a:latin typeface="Calibri" panose="020F0502020204030204" pitchFamily="34" charset="0"/>
                <a:ea typeface="+mn-ea"/>
                <a:cs typeface="Arial" panose="020B0604020202020204" pitchFamily="34" charset="0"/>
              </a:rPr>
              <a:t>4:30 </a:t>
            </a:r>
            <a:r>
              <a:rPr lang="en-US" sz="2000" dirty="0">
                <a:solidFill>
                  <a:srgbClr val="002060"/>
                </a:solidFill>
                <a:latin typeface="Calibri" panose="020F0502020204030204" pitchFamily="34" charset="0"/>
                <a:ea typeface="+mn-ea"/>
                <a:cs typeface="Arial" panose="020B0604020202020204" pitchFamily="34" charset="0"/>
              </a:rPr>
              <a:t>PM CEST</a:t>
            </a:r>
          </a:p>
        </p:txBody>
      </p:sp>
      <p:sp>
        <p:nvSpPr>
          <p:cNvPr id="16" name="ZoneTexte 15"/>
          <p:cNvSpPr txBox="1"/>
          <p:nvPr/>
        </p:nvSpPr>
        <p:spPr>
          <a:xfrm>
            <a:off x="5220072" y="6073109"/>
            <a:ext cx="3557873" cy="584775"/>
          </a:xfrm>
          <a:prstGeom prst="rect">
            <a:avLst/>
          </a:prstGeom>
          <a:noFill/>
        </p:spPr>
        <p:txBody>
          <a:bodyPr wrap="square" rtlCol="0">
            <a:spAutoFit/>
          </a:bodyPr>
          <a:lstStyle/>
          <a:p>
            <a:pPr algn="r"/>
            <a:r>
              <a:rPr lang="fr-FR" sz="3200" b="1" dirty="0">
                <a:solidFill>
                  <a:srgbClr val="1A5487"/>
                </a:solidFill>
                <a:effectLst>
                  <a:outerShdw blurRad="38100" dist="38100" dir="2700000" algn="tl">
                    <a:srgbClr val="000000">
                      <a:alpha val="43137"/>
                    </a:srgbClr>
                  </a:outerShdw>
                </a:effectLst>
                <a:latin typeface="Calibri" panose="020F0502020204030204" pitchFamily="34" charset="0"/>
              </a:rPr>
              <a:t>www.uianet.org</a:t>
            </a:r>
            <a:endParaRPr lang="fr-FR" sz="3200" dirty="0">
              <a:solidFill>
                <a:srgbClr val="1A5487"/>
              </a:solidFill>
              <a:effectLst>
                <a:outerShdw blurRad="38100" dist="38100" dir="2700000" algn="tl">
                  <a:srgbClr val="000000">
                    <a:alpha val="43137"/>
                  </a:srgbClr>
                </a:outerShdw>
              </a:effectLst>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4909"/>
            <a:ext cx="3503073" cy="12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5662088"/>
      </p:ext>
    </p:extLst>
  </p:cSld>
  <p:clrMapOvr>
    <a:masterClrMapping/>
  </p:clrMapOvr>
  <mc:AlternateContent xmlns:mc="http://schemas.openxmlformats.org/markup-compatibility/2006" xmlns:p14="http://schemas.microsoft.com/office/powerpoint/2010/main">
    <mc:Choice Requires="p14">
      <p:transition spd="slow" p14:dur="2000" advTm="10952"/>
    </mc:Choice>
    <mc:Fallback xmlns="">
      <p:transition spd="slow" advTm="109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1087" y="1045231"/>
            <a:ext cx="3028393"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MOVING FORWARD</a:t>
            </a:r>
          </a:p>
        </p:txBody>
      </p:sp>
      <p:sp>
        <p:nvSpPr>
          <p:cNvPr id="4" name="TextBox 3"/>
          <p:cNvSpPr txBox="1"/>
          <p:nvPr/>
        </p:nvSpPr>
        <p:spPr>
          <a:xfrm>
            <a:off x="1337620" y="1483812"/>
            <a:ext cx="6579973" cy="4314001"/>
          </a:xfrm>
          <a:prstGeom prst="rect">
            <a:avLst/>
          </a:prstGeom>
          <a:noFill/>
        </p:spPr>
        <p:txBody>
          <a:bodyPr wrap="square" rtlCol="0">
            <a:spAutoFit/>
          </a:bodyPr>
          <a:lstStyle/>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Increase Use of Telehealth</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An Apple a Day.</a:t>
            </a:r>
          </a:p>
          <a:p>
            <a:pPr marL="1028700" lvl="2"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Not True.</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Don’t Want to Keep The Doctor Away.</a:t>
            </a:r>
          </a:p>
          <a:p>
            <a:pPr marL="1028700" lvl="2"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Need Them Now.</a:t>
            </a:r>
          </a:p>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Keep Them and Us Safe.</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Physically and Legally.</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Telehealth for many things but see a Doctor when you need to.</a:t>
            </a:r>
            <a:endParaRPr lang="en-US" dirty="0">
              <a:solidFill>
                <a:prstClr val="black"/>
              </a:solidFill>
              <a:latin typeface="Lucida Sans Unicode"/>
            </a:endParaRPr>
          </a:p>
        </p:txBody>
      </p:sp>
    </p:spTree>
    <p:extLst>
      <p:ext uri="{BB962C8B-B14F-4D97-AF65-F5344CB8AC3E}">
        <p14:creationId xmlns:p14="http://schemas.microsoft.com/office/powerpoint/2010/main" val="9648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left)">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1087" y="1045231"/>
            <a:ext cx="3028393"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MOVING FORWARD</a:t>
            </a:r>
          </a:p>
        </p:txBody>
      </p:sp>
      <p:sp>
        <p:nvSpPr>
          <p:cNvPr id="4" name="TextBox 3"/>
          <p:cNvSpPr txBox="1"/>
          <p:nvPr/>
        </p:nvSpPr>
        <p:spPr>
          <a:xfrm>
            <a:off x="1282014" y="2021900"/>
            <a:ext cx="6579973" cy="3153427"/>
          </a:xfrm>
          <a:prstGeom prst="rect">
            <a:avLst/>
          </a:prstGeom>
          <a:noFill/>
        </p:spPr>
        <p:txBody>
          <a:bodyPr wrap="square" rtlCol="0">
            <a:spAutoFit/>
          </a:bodyPr>
          <a:lstStyle/>
          <a:p>
            <a:pPr algn="ctr">
              <a:lnSpc>
                <a:spcPct val="150000"/>
              </a:lnSpc>
              <a:spcBef>
                <a:spcPts val="450"/>
              </a:spcBef>
              <a:spcAft>
                <a:spcPts val="450"/>
              </a:spcAft>
              <a:buClr>
                <a:srgbClr val="DEF5FA">
                  <a:lumMod val="25000"/>
                </a:srgbClr>
              </a:buClr>
              <a:defRPr/>
            </a:pPr>
            <a:r>
              <a:rPr lang="en-US" sz="4050" dirty="0" err="1">
                <a:solidFill>
                  <a:prstClr val="black"/>
                </a:solidFill>
                <a:latin typeface="Lucida Sans Unicode"/>
              </a:rPr>
              <a:t>TeleCare</a:t>
            </a:r>
            <a:endParaRPr lang="en-US" sz="4050" dirty="0">
              <a:solidFill>
                <a:prstClr val="black"/>
              </a:solidFill>
              <a:latin typeface="Lucida Sans Unicode"/>
            </a:endParaRPr>
          </a:p>
          <a:p>
            <a:pPr algn="ctr">
              <a:lnSpc>
                <a:spcPct val="150000"/>
              </a:lnSpc>
              <a:spcBef>
                <a:spcPts val="450"/>
              </a:spcBef>
              <a:spcAft>
                <a:spcPts val="450"/>
              </a:spcAft>
              <a:buClr>
                <a:srgbClr val="DEF5FA">
                  <a:lumMod val="25000"/>
                </a:srgbClr>
              </a:buClr>
              <a:defRPr/>
            </a:pPr>
            <a:r>
              <a:rPr lang="en-US" sz="4050" dirty="0" err="1">
                <a:solidFill>
                  <a:prstClr val="black"/>
                </a:solidFill>
                <a:latin typeface="Lucida Sans Unicode"/>
              </a:rPr>
              <a:t>TeleSafe</a:t>
            </a:r>
            <a:endParaRPr lang="en-US" sz="4050" dirty="0">
              <a:solidFill>
                <a:prstClr val="black"/>
              </a:solidFill>
              <a:latin typeface="Lucida Sans Unicode"/>
            </a:endParaRPr>
          </a:p>
          <a:p>
            <a:pPr algn="ctr">
              <a:lnSpc>
                <a:spcPct val="150000"/>
              </a:lnSpc>
              <a:spcBef>
                <a:spcPts val="450"/>
              </a:spcBef>
              <a:spcAft>
                <a:spcPts val="450"/>
              </a:spcAft>
              <a:buClr>
                <a:srgbClr val="DEF5FA">
                  <a:lumMod val="25000"/>
                </a:srgbClr>
              </a:buClr>
              <a:defRPr/>
            </a:pPr>
            <a:r>
              <a:rPr lang="en-US" sz="4050" dirty="0" err="1">
                <a:solidFill>
                  <a:prstClr val="black"/>
                </a:solidFill>
                <a:latin typeface="Lucida Sans Unicode"/>
              </a:rPr>
              <a:t>TeleWell</a:t>
            </a:r>
            <a:endParaRPr lang="en-US" sz="4050" dirty="0">
              <a:solidFill>
                <a:prstClr val="black"/>
              </a:solidFill>
              <a:latin typeface="Lucida Sans Unicode"/>
            </a:endParaRPr>
          </a:p>
        </p:txBody>
      </p:sp>
    </p:spTree>
    <p:extLst>
      <p:ext uri="{BB962C8B-B14F-4D97-AF65-F5344CB8AC3E}">
        <p14:creationId xmlns:p14="http://schemas.microsoft.com/office/powerpoint/2010/main" val="339260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F89BC5F-17F8-A244-BF9F-2CC319C5F20C}"/>
              </a:ext>
            </a:extLst>
          </p:cNvPr>
          <p:cNvSpPr/>
          <p:nvPr/>
        </p:nvSpPr>
        <p:spPr>
          <a:xfrm>
            <a:off x="1506071" y="2828836"/>
            <a:ext cx="5351929" cy="1477328"/>
          </a:xfrm>
          <a:prstGeom prst="rect">
            <a:avLst/>
          </a:prstGeom>
        </p:spPr>
        <p:txBody>
          <a:bodyPr wrap="square">
            <a:spAutoFit/>
          </a:bodyPr>
          <a:lstStyle/>
          <a:p>
            <a:pPr>
              <a:spcBef>
                <a:spcPts val="0"/>
              </a:spcBef>
              <a:spcAft>
                <a:spcPts val="0"/>
              </a:spcAft>
            </a:pPr>
            <a:r>
              <a:rPr lang="en-US" sz="2400" b="1" dirty="0">
                <a:solidFill>
                  <a:srgbClr val="FF0000"/>
                </a:solidFill>
                <a:latin typeface="Lucida Sans Unicode"/>
                <a:cs typeface="+mn-cs"/>
              </a:rPr>
              <a:t>Shigeki TAKAHASHI, MD., </a:t>
            </a:r>
            <a:r>
              <a:rPr lang="en-US" sz="2400" b="1" dirty="0" err="1">
                <a:solidFill>
                  <a:srgbClr val="FF0000"/>
                </a:solidFill>
                <a:latin typeface="Lucida Sans Unicode"/>
                <a:cs typeface="+mn-cs"/>
              </a:rPr>
              <a:t>Ph.D</a:t>
            </a:r>
            <a:endParaRPr lang="en-US" sz="2400" b="1" dirty="0">
              <a:solidFill>
                <a:srgbClr val="FF0000"/>
              </a:solidFill>
              <a:latin typeface="Lucida Sans Unicode"/>
              <a:cs typeface="+mn-cs"/>
            </a:endParaRPr>
          </a:p>
          <a:p>
            <a:pPr marL="109728">
              <a:spcBef>
                <a:spcPts val="0"/>
              </a:spcBef>
              <a:spcAft>
                <a:spcPts val="0"/>
              </a:spcAft>
            </a:pPr>
            <a:r>
              <a:rPr lang="en-US" sz="2400" dirty="0" err="1">
                <a:solidFill>
                  <a:prstClr val="black"/>
                </a:solidFill>
                <a:latin typeface="Lucida Sans Unicode"/>
                <a:cs typeface="+mn-cs"/>
              </a:rPr>
              <a:t>Hamani</a:t>
            </a:r>
            <a:r>
              <a:rPr lang="en-US" sz="2400" dirty="0">
                <a:solidFill>
                  <a:prstClr val="black"/>
                </a:solidFill>
                <a:latin typeface="Lucida Sans Unicode"/>
                <a:cs typeface="+mn-cs"/>
              </a:rPr>
              <a:t>-Takahashi Law Offices, Tokyo, Japan</a:t>
            </a:r>
          </a:p>
          <a:p>
            <a:pPr marL="109728">
              <a:spcBef>
                <a:spcPts val="0"/>
              </a:spcBef>
              <a:spcAft>
                <a:spcPts val="0"/>
              </a:spcAft>
            </a:pPr>
            <a:endParaRPr lang="en-US" dirty="0">
              <a:solidFill>
                <a:prstClr val="black"/>
              </a:solidFill>
              <a:latin typeface="Lucida Sans Unicode"/>
              <a:cs typeface="+mn-cs"/>
            </a:endParaRPr>
          </a:p>
        </p:txBody>
      </p:sp>
    </p:spTree>
    <p:extLst>
      <p:ext uri="{BB962C8B-B14F-4D97-AF65-F5344CB8AC3E}">
        <p14:creationId xmlns:p14="http://schemas.microsoft.com/office/powerpoint/2010/main" val="162380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A98AD482-27A4-454E-8A3A-84F73CBDA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a:solidFill>
                <a:prstClr val="white"/>
              </a:solidFill>
            </a:endParaRPr>
          </a:p>
        </p:txBody>
      </p:sp>
      <p:sp>
        <p:nvSpPr>
          <p:cNvPr id="19" name="Rectangle 18">
            <a:extLst>
              <a:ext uri="{FF2B5EF4-FFF2-40B4-BE49-F238E27FC236}">
                <a16:creationId xmlns:a16="http://schemas.microsoft.com/office/drawing/2014/main" xmlns="" id="{322422E2-F15A-43AE-98F1-7210710B0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857250"/>
            <a:ext cx="348025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a:solidFill>
                <a:prstClr val="white"/>
              </a:solidFill>
            </a:endParaRPr>
          </a:p>
        </p:txBody>
      </p:sp>
      <p:sp>
        <p:nvSpPr>
          <p:cNvPr id="2" name="タイトル 1">
            <a:extLst>
              <a:ext uri="{FF2B5EF4-FFF2-40B4-BE49-F238E27FC236}">
                <a16:creationId xmlns:a16="http://schemas.microsoft.com/office/drawing/2014/main" xmlns="" id="{B347CE99-3827-4CB7-85BC-F14DDBE2F8FC}"/>
              </a:ext>
            </a:extLst>
          </p:cNvPr>
          <p:cNvSpPr>
            <a:spLocks noGrp="1"/>
          </p:cNvSpPr>
          <p:nvPr>
            <p:ph type="title"/>
          </p:nvPr>
        </p:nvSpPr>
        <p:spPr>
          <a:xfrm>
            <a:off x="571502" y="1820453"/>
            <a:ext cx="2908757" cy="3371514"/>
          </a:xfrm>
        </p:spPr>
        <p:txBody>
          <a:bodyPr anchor="ctr">
            <a:normAutofit/>
          </a:bodyPr>
          <a:lstStyle/>
          <a:p>
            <a:pPr algn="ctr"/>
            <a:r>
              <a:rPr lang="en-US" altLang="ja-JP" sz="2700" dirty="0">
                <a:latin typeface="Arial Black" panose="020B0A04020102020204" pitchFamily="34" charset="0"/>
                <a:cs typeface="Arial" panose="020B0604020202020204" pitchFamily="34" charset="0"/>
              </a:rPr>
              <a:t>JAPAN </a:t>
            </a:r>
            <a:br>
              <a:rPr lang="en-US" altLang="ja-JP" sz="2700" dirty="0">
                <a:latin typeface="Arial Black" panose="020B0A04020102020204" pitchFamily="34" charset="0"/>
                <a:cs typeface="Arial" panose="020B0604020202020204" pitchFamily="34" charset="0"/>
              </a:rPr>
            </a:br>
            <a:r>
              <a:rPr lang="en-US" altLang="ja-JP" sz="2700" dirty="0">
                <a:latin typeface="Arial Black" panose="020B0A04020102020204" pitchFamily="34" charset="0"/>
                <a:cs typeface="Arial" panose="020B0604020202020204" pitchFamily="34" charset="0"/>
              </a:rPr>
              <a:t>as A Conundrum</a:t>
            </a:r>
            <a:r>
              <a:rPr lang="en-US" altLang="ja-JP" sz="1875" dirty="0">
                <a:latin typeface="Arial Black" panose="020B0A04020102020204" pitchFamily="34" charset="0"/>
                <a:cs typeface="Arial" panose="020B0604020202020204" pitchFamily="34" charset="0"/>
              </a:rPr>
              <a:t/>
            </a:r>
            <a:br>
              <a:rPr lang="en-US" altLang="ja-JP" sz="1875" dirty="0">
                <a:latin typeface="Arial Black" panose="020B0A04020102020204" pitchFamily="34" charset="0"/>
                <a:cs typeface="Arial" panose="020B0604020202020204" pitchFamily="34" charset="0"/>
              </a:rPr>
            </a:br>
            <a:r>
              <a:rPr lang="en-US" altLang="ja-JP" sz="1875" dirty="0">
                <a:latin typeface="Arial Black" panose="020B0A04020102020204" pitchFamily="34" charset="0"/>
                <a:cs typeface="Arial" panose="020B0604020202020204" pitchFamily="34" charset="0"/>
              </a:rPr>
              <a:t/>
            </a:r>
            <a:br>
              <a:rPr lang="en-US" altLang="ja-JP" sz="1875" dirty="0">
                <a:latin typeface="Arial Black" panose="020B0A04020102020204" pitchFamily="34" charset="0"/>
                <a:cs typeface="Arial" panose="020B0604020202020204" pitchFamily="34" charset="0"/>
              </a:rPr>
            </a:br>
            <a:r>
              <a:rPr lang="en-US" altLang="ja-JP" sz="1875" dirty="0">
                <a:latin typeface="Arial Black" panose="020B0A04020102020204" pitchFamily="34" charset="0"/>
                <a:cs typeface="Arial" panose="020B0604020202020204" pitchFamily="34" charset="0"/>
              </a:rPr>
              <a:t/>
            </a:r>
            <a:br>
              <a:rPr lang="en-US" altLang="ja-JP" sz="1875" dirty="0">
                <a:latin typeface="Arial Black" panose="020B0A04020102020204" pitchFamily="34" charset="0"/>
                <a:cs typeface="Arial" panose="020B0604020202020204" pitchFamily="34" charset="0"/>
              </a:rPr>
            </a:br>
            <a:r>
              <a:rPr lang="en-US" altLang="ja-JP" sz="1875" dirty="0">
                <a:latin typeface="Arial Black" panose="020B0A04020102020204" pitchFamily="34" charset="0"/>
                <a:cs typeface="Arial" panose="020B0604020202020204" pitchFamily="34" charset="0"/>
              </a:rPr>
              <a:t/>
            </a:r>
            <a:br>
              <a:rPr lang="en-US" altLang="ja-JP" sz="1875" dirty="0">
                <a:latin typeface="Arial Black" panose="020B0A04020102020204" pitchFamily="34" charset="0"/>
                <a:cs typeface="Arial" panose="020B0604020202020204" pitchFamily="34" charset="0"/>
              </a:rPr>
            </a:br>
            <a:r>
              <a:rPr lang="en-US" altLang="ja-JP" sz="1875" dirty="0">
                <a:latin typeface="Arial Black" panose="020B0A04020102020204" pitchFamily="34" charset="0"/>
                <a:cs typeface="Arial" panose="020B0604020202020204" pitchFamily="34" charset="0"/>
              </a:rPr>
              <a:t/>
            </a:r>
            <a:br>
              <a:rPr lang="en-US" altLang="ja-JP" sz="1875" dirty="0">
                <a:latin typeface="Arial Black" panose="020B0A04020102020204" pitchFamily="34" charset="0"/>
                <a:cs typeface="Arial" panose="020B0604020202020204" pitchFamily="34" charset="0"/>
              </a:rPr>
            </a:br>
            <a:r>
              <a:rPr lang="en-US" altLang="ja-JP" sz="1875" dirty="0">
                <a:latin typeface="Arial Black" panose="020B0A04020102020204" pitchFamily="34" charset="0"/>
                <a:cs typeface="Arial" panose="020B0604020202020204" pitchFamily="34" charset="0"/>
              </a:rPr>
              <a:t>Shigeki TAKAHASHI</a:t>
            </a:r>
            <a:endParaRPr lang="ja-JP" altLang="en-US" sz="1875" dirty="0">
              <a:latin typeface="Arial Black" panose="020B0A040201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xmlns="" id="{309612CB-3AFE-48FC-BE01-61D85BDD380E}"/>
              </a:ext>
            </a:extLst>
          </p:cNvPr>
          <p:cNvSpPr>
            <a:spLocks noGrp="1"/>
          </p:cNvSpPr>
          <p:nvPr>
            <p:ph idx="1"/>
          </p:nvPr>
        </p:nvSpPr>
        <p:spPr>
          <a:xfrm>
            <a:off x="3875298" y="1666034"/>
            <a:ext cx="4697204" cy="3525933"/>
          </a:xfrm>
        </p:spPr>
        <p:txBody>
          <a:bodyPr anchor="ctr">
            <a:normAutofit fontScale="92500"/>
          </a:bodyPr>
          <a:lstStyle/>
          <a:p>
            <a:pPr marL="0" indent="0">
              <a:buNone/>
            </a:pPr>
            <a:r>
              <a:rPr lang="ja-JP" altLang="en-US" sz="2700" dirty="0">
                <a:latin typeface="Arial" panose="020B0604020202020204" pitchFamily="34" charset="0"/>
                <a:cs typeface="Arial" panose="020B0604020202020204" pitchFamily="34" charset="0"/>
              </a:rPr>
              <a:t>１．</a:t>
            </a:r>
            <a:r>
              <a:rPr lang="en-US" altLang="ja-JP" sz="2700" dirty="0">
                <a:latin typeface="Arial" panose="020B0604020202020204" pitchFamily="34" charset="0"/>
                <a:cs typeface="Arial" panose="020B0604020202020204" pitchFamily="34" charset="0"/>
              </a:rPr>
              <a:t>Why</a:t>
            </a:r>
            <a:r>
              <a:rPr lang="ja-JP" altLang="en-US" sz="2700" dirty="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are the numbers of infections so</a:t>
            </a:r>
            <a:r>
              <a:rPr lang="ja-JP" altLang="en-US" sz="2700" dirty="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small?</a:t>
            </a:r>
          </a:p>
          <a:p>
            <a:pPr marL="0" indent="0">
              <a:buNone/>
            </a:pPr>
            <a:r>
              <a:rPr lang="ja-JP" altLang="en-US" sz="2700" dirty="0">
                <a:latin typeface="Arial" panose="020B0604020202020204" pitchFamily="34" charset="0"/>
                <a:cs typeface="Arial" panose="020B0604020202020204" pitchFamily="34" charset="0"/>
              </a:rPr>
              <a:t>２．</a:t>
            </a:r>
            <a:r>
              <a:rPr lang="en-US" altLang="ja-JP" sz="2700" dirty="0">
                <a:latin typeface="Arial" panose="020B0604020202020204" pitchFamily="34" charset="0"/>
                <a:cs typeface="Arial" panose="020B0604020202020204" pitchFamily="34" charset="0"/>
              </a:rPr>
              <a:t>Why didn’t we have a lockdown?</a:t>
            </a:r>
          </a:p>
          <a:p>
            <a:pPr marL="0" indent="0">
              <a:buNone/>
            </a:pPr>
            <a:r>
              <a:rPr lang="ja-JP" altLang="en-US" sz="2700" dirty="0">
                <a:latin typeface="Arial" panose="020B0604020202020204" pitchFamily="34" charset="0"/>
                <a:cs typeface="Arial" panose="020B0604020202020204" pitchFamily="34" charset="0"/>
              </a:rPr>
              <a:t>３．</a:t>
            </a:r>
            <a:r>
              <a:rPr lang="en-US" altLang="ja-JP" sz="2700" dirty="0">
                <a:latin typeface="Arial" panose="020B0604020202020204" pitchFamily="34" charset="0"/>
                <a:cs typeface="Arial" panose="020B0604020202020204" pitchFamily="34" charset="0"/>
              </a:rPr>
              <a:t>Why</a:t>
            </a:r>
            <a:r>
              <a:rPr lang="ja-JP" altLang="en-US" sz="2700" dirty="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are we afraid</a:t>
            </a:r>
            <a:r>
              <a:rPr lang="ja-JP" altLang="en-US" sz="2700" dirty="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of</a:t>
            </a:r>
            <a:r>
              <a:rPr lang="ja-JP" altLang="en-US" sz="2700" dirty="0">
                <a:latin typeface="Arial" panose="020B0604020202020204" pitchFamily="34" charset="0"/>
                <a:cs typeface="Arial" panose="020B0604020202020204" pitchFamily="34" charset="0"/>
              </a:rPr>
              <a:t> </a:t>
            </a:r>
            <a:r>
              <a:rPr lang="en-US" altLang="ja-JP" sz="2700" dirty="0">
                <a:latin typeface="Arial" panose="020B0604020202020204" pitchFamily="34" charset="0"/>
                <a:cs typeface="Arial" panose="020B0604020202020204" pitchFamily="34" charset="0"/>
              </a:rPr>
              <a:t>overwhelming the hospitals despite having plenty of beds?</a:t>
            </a:r>
          </a:p>
          <a:p>
            <a:pPr marL="0" indent="0">
              <a:buNone/>
            </a:pPr>
            <a:endParaRPr lang="en-US" altLang="ja-JP" dirty="0"/>
          </a:p>
        </p:txBody>
      </p:sp>
      <p:sp>
        <p:nvSpPr>
          <p:cNvPr id="21" name="Freeform 6">
            <a:extLst>
              <a:ext uri="{FF2B5EF4-FFF2-40B4-BE49-F238E27FC236}">
                <a16:creationId xmlns:a16="http://schemas.microsoft.com/office/drawing/2014/main" xmlns="" id="{BDC8164B-5FC0-4CBD-B7AE-0CB8780FF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 y="85725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Tree>
    <p:extLst>
      <p:ext uri="{BB962C8B-B14F-4D97-AF65-F5344CB8AC3E}">
        <p14:creationId xmlns:p14="http://schemas.microsoft.com/office/powerpoint/2010/main" val="389582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E079F42-5C7A-44DD-9E9F-A34795A48F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320" y="857250"/>
            <a:ext cx="860468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6">
            <a:extLst>
              <a:ext uri="{FF2B5EF4-FFF2-40B4-BE49-F238E27FC236}">
                <a16:creationId xmlns:a16="http://schemas.microsoft.com/office/drawing/2014/main" xmlns="" id="{09777E15-6D68-4808-AD20-82EA7377F4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4965" y="85725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1" name="Freeform 6">
            <a:extLst>
              <a:ext uri="{FF2B5EF4-FFF2-40B4-BE49-F238E27FC236}">
                <a16:creationId xmlns:a16="http://schemas.microsoft.com/office/drawing/2014/main" xmlns="" id="{CE79CAD8-9F7F-4756-BD12-8463CA4C6F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 y="85725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xmlns="" id="{A9923A21-5790-4667-B5C7-ADA793B49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8338" y="1339852"/>
            <a:ext cx="7200602" cy="4178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350">
              <a:solidFill>
                <a:prstClr val="white"/>
              </a:solidFill>
            </a:endParaRPr>
          </a:p>
        </p:txBody>
      </p:sp>
      <p:pic>
        <p:nvPicPr>
          <p:cNvPr id="2" name="図 1">
            <a:extLst>
              <a:ext uri="{FF2B5EF4-FFF2-40B4-BE49-F238E27FC236}">
                <a16:creationId xmlns:a16="http://schemas.microsoft.com/office/drawing/2014/main" xmlns="" id="{5CAD3F5D-4913-4E82-B2E2-936B9F14888C}"/>
              </a:ext>
            </a:extLst>
          </p:cNvPr>
          <p:cNvPicPr>
            <a:picLocks noChangeAspect="1"/>
          </p:cNvPicPr>
          <p:nvPr/>
        </p:nvPicPr>
        <p:blipFill>
          <a:blip r:embed="rId2"/>
          <a:stretch>
            <a:fillRect/>
          </a:stretch>
        </p:blipFill>
        <p:spPr>
          <a:xfrm>
            <a:off x="1563569" y="1581153"/>
            <a:ext cx="6570135" cy="3695701"/>
          </a:xfrm>
          <a:prstGeom prst="rect">
            <a:avLst/>
          </a:prstGeom>
        </p:spPr>
      </p:pic>
    </p:spTree>
    <p:extLst>
      <p:ext uri="{BB962C8B-B14F-4D97-AF65-F5344CB8AC3E}">
        <p14:creationId xmlns:p14="http://schemas.microsoft.com/office/powerpoint/2010/main" val="324890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9F02B22-78B8-468B-80A2-BF3A45E2CFD8}"/>
              </a:ext>
            </a:extLst>
          </p:cNvPr>
          <p:cNvSpPr>
            <a:spLocks noGrp="1"/>
          </p:cNvSpPr>
          <p:nvPr>
            <p:ph type="title"/>
          </p:nvPr>
        </p:nvSpPr>
        <p:spPr>
          <a:xfrm>
            <a:off x="938759" y="1290803"/>
            <a:ext cx="7633742" cy="630621"/>
          </a:xfrm>
        </p:spPr>
        <p:txBody>
          <a:bodyPr>
            <a:noAutofit/>
          </a:bodyPr>
          <a:lstStyle/>
          <a:p>
            <a:pPr algn="ctr"/>
            <a:r>
              <a:rPr kumimoji="1" lang="en-US" altLang="ja-JP" sz="4400" dirty="0">
                <a:latin typeface="Arial Black" panose="020B0A04020102020204" pitchFamily="34" charset="0"/>
                <a:cs typeface="Arial" panose="020B0604020202020204" pitchFamily="34" charset="0"/>
              </a:rPr>
              <a:t>Number of PCR test</a:t>
            </a:r>
            <a:endParaRPr kumimoji="1" lang="ja-JP" altLang="en-US" sz="4400" dirty="0">
              <a:latin typeface="Arial Black" panose="020B0A040201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xmlns="" id="{5E359494-3536-4826-9B3B-A3BCE5653CE9}"/>
              </a:ext>
            </a:extLst>
          </p:cNvPr>
          <p:cNvSpPr>
            <a:spLocks noGrp="1"/>
          </p:cNvSpPr>
          <p:nvPr>
            <p:ph idx="1"/>
          </p:nvPr>
        </p:nvSpPr>
        <p:spPr>
          <a:xfrm>
            <a:off x="938759" y="2047549"/>
            <a:ext cx="7633742" cy="3219398"/>
          </a:xfrm>
        </p:spPr>
        <p:txBody>
          <a:bodyPr>
            <a:normAutofit fontScale="77500" lnSpcReduction="20000"/>
          </a:bodyPr>
          <a:lstStyle/>
          <a:p>
            <a:r>
              <a:rPr lang="en-US" altLang="ja-JP" sz="3000" dirty="0">
                <a:latin typeface="Arial" panose="020B0604020202020204" pitchFamily="34" charset="0"/>
                <a:cs typeface="Arial" panose="020B0604020202020204" pitchFamily="34" charset="0"/>
              </a:rPr>
              <a:t>Population of Japan 126,440,000</a:t>
            </a:r>
          </a:p>
          <a:p>
            <a:r>
              <a:rPr lang="en-US" altLang="ja-JP" sz="3000" dirty="0">
                <a:latin typeface="Arial" panose="020B0604020202020204" pitchFamily="34" charset="0"/>
                <a:cs typeface="Arial" panose="020B0604020202020204" pitchFamily="34" charset="0"/>
              </a:rPr>
              <a:t>Number of PCR performed 205,631</a:t>
            </a:r>
          </a:p>
          <a:p>
            <a:pPr marL="0" indent="0">
              <a:buNone/>
            </a:pPr>
            <a:r>
              <a:rPr lang="en-US" altLang="ja-JP" sz="3000" dirty="0">
                <a:latin typeface="Arial" panose="020B0604020202020204" pitchFamily="34" charset="0"/>
                <a:cs typeface="Arial" panose="020B0604020202020204" pitchFamily="34" charset="0"/>
              </a:rPr>
              <a:t>  (including the second, third test to judge the condition of discharge from hospitals)</a:t>
            </a:r>
          </a:p>
          <a:p>
            <a:r>
              <a:rPr lang="en-US" altLang="ja-JP" sz="3000" dirty="0">
                <a:latin typeface="Arial" panose="020B0604020202020204" pitchFamily="34" charset="0"/>
                <a:cs typeface="Arial" panose="020B0604020202020204" pitchFamily="34" charset="0"/>
              </a:rPr>
              <a:t>Per 1,000 population= 1.8</a:t>
            </a:r>
          </a:p>
          <a:p>
            <a:pPr marL="0" indent="0">
              <a:buNone/>
            </a:pPr>
            <a:r>
              <a:rPr lang="en-US" altLang="ja-JP" sz="3000" dirty="0">
                <a:latin typeface="Arial" panose="020B0604020202020204" pitchFamily="34" charset="0"/>
                <a:cs typeface="Arial" panose="020B0604020202020204" pitchFamily="34" charset="0"/>
              </a:rPr>
              <a:t> (USA20.6, Italy35.0,</a:t>
            </a:r>
            <a:r>
              <a:rPr lang="ja-JP" altLang="en-US" sz="3000" dirty="0">
                <a:latin typeface="Arial" panose="020B0604020202020204" pitchFamily="34" charset="0"/>
                <a:cs typeface="Arial" panose="020B0604020202020204" pitchFamily="34" charset="0"/>
              </a:rPr>
              <a:t> </a:t>
            </a:r>
            <a:r>
              <a:rPr lang="en-US" altLang="ja-JP" sz="3000" dirty="0">
                <a:latin typeface="Arial" panose="020B0604020202020204" pitchFamily="34" charset="0"/>
                <a:cs typeface="Arial" panose="020B0604020202020204" pitchFamily="34" charset="0"/>
              </a:rPr>
              <a:t>Spain28.9,</a:t>
            </a:r>
            <a:r>
              <a:rPr lang="ja-JP" altLang="en-US" sz="3000" dirty="0">
                <a:latin typeface="Arial" panose="020B0604020202020204" pitchFamily="34" charset="0"/>
                <a:cs typeface="Arial" panose="020B0604020202020204" pitchFamily="34" charset="0"/>
              </a:rPr>
              <a:t> </a:t>
            </a:r>
            <a:r>
              <a:rPr lang="en-US" altLang="ja-JP" sz="3000" dirty="0">
                <a:latin typeface="Arial" panose="020B0604020202020204" pitchFamily="34" charset="0"/>
                <a:cs typeface="Arial" panose="020B0604020202020204" pitchFamily="34" charset="0"/>
              </a:rPr>
              <a:t>Kore12.3)</a:t>
            </a:r>
          </a:p>
          <a:p>
            <a:endParaRPr lang="en-US" altLang="ja-JP" sz="3000" dirty="0">
              <a:latin typeface="Arial" panose="020B0604020202020204" pitchFamily="34" charset="0"/>
              <a:cs typeface="Arial" panose="020B0604020202020204" pitchFamily="34" charset="0"/>
            </a:endParaRPr>
          </a:p>
          <a:p>
            <a:pPr marL="0" indent="0" algn="r">
              <a:buNone/>
            </a:pPr>
            <a:r>
              <a:rPr lang="en-US" altLang="ja-JP" sz="2400" dirty="0">
                <a:latin typeface="Arial" panose="020B0604020202020204" pitchFamily="34" charset="0"/>
                <a:cs typeface="Arial" panose="020B0604020202020204" pitchFamily="34" charset="0"/>
              </a:rPr>
              <a:t>(May</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9,</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2020)</a:t>
            </a:r>
            <a:endParaRPr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65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D6CE9D5-28BB-4329-B5E2-B06131F27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sz="1350">
              <a:solidFill>
                <a:prstClr val="white"/>
              </a:solidFill>
            </a:endParaRPr>
          </a:p>
        </p:txBody>
      </p:sp>
      <p:sp>
        <p:nvSpPr>
          <p:cNvPr id="14" name="Rectangle 13">
            <a:extLst>
              <a:ext uri="{FF2B5EF4-FFF2-40B4-BE49-F238E27FC236}">
                <a16:creationId xmlns:a16="http://schemas.microsoft.com/office/drawing/2014/main" xmlns="" id="{8D9F7D40-5D59-4F59-A331-D8F7710A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11">
            <a:extLst>
              <a:ext uri="{FF2B5EF4-FFF2-40B4-BE49-F238E27FC236}">
                <a16:creationId xmlns:a16="http://schemas.microsoft.com/office/drawing/2014/main" xmlns="" id="{E2B1BC2F-AEBF-4990-A7F9-197AAF28B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661498" y="857250"/>
            <a:ext cx="3482502"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a:extLst>
              <a:ext uri="{FF2B5EF4-FFF2-40B4-BE49-F238E27FC236}">
                <a16:creationId xmlns:a16="http://schemas.microsoft.com/office/drawing/2014/main" xmlns="" id="{E4833D1C-6BD8-4EEB-80D1-8CD7E8F92170}"/>
              </a:ext>
            </a:extLst>
          </p:cNvPr>
          <p:cNvSpPr>
            <a:spLocks noGrp="1"/>
          </p:cNvSpPr>
          <p:nvPr>
            <p:ph type="title"/>
          </p:nvPr>
        </p:nvSpPr>
        <p:spPr>
          <a:xfrm>
            <a:off x="6254496" y="1200150"/>
            <a:ext cx="2318004" cy="898398"/>
          </a:xfrm>
        </p:spPr>
        <p:txBody>
          <a:bodyPr anchor="b">
            <a:normAutofit fontScale="90000"/>
          </a:bodyPr>
          <a:lstStyle/>
          <a:p>
            <a:pPr algn="ctr"/>
            <a:r>
              <a:rPr lang="en-US" altLang="ja-JP" sz="1425" dirty="0">
                <a:solidFill>
                  <a:schemeClr val="accent1"/>
                </a:solidFill>
              </a:rPr>
              <a:t> </a:t>
            </a:r>
            <a:r>
              <a:rPr lang="en-US" altLang="ja-JP" sz="1500" dirty="0">
                <a:solidFill>
                  <a:schemeClr val="accent1"/>
                </a:solidFill>
                <a:latin typeface="+mj-ea"/>
              </a:rPr>
              <a:t>the battle against COVID began on April 3</a:t>
            </a:r>
            <a:r>
              <a:rPr lang="en-US" altLang="ja-JP" sz="1425" dirty="0">
                <a:solidFill>
                  <a:schemeClr val="accent1"/>
                </a:solidFill>
              </a:rPr>
              <a:t/>
            </a:r>
            <a:br>
              <a:rPr lang="en-US" altLang="ja-JP" sz="1425" dirty="0">
                <a:solidFill>
                  <a:schemeClr val="accent1"/>
                </a:solidFill>
              </a:rPr>
            </a:br>
            <a:endParaRPr lang="ja-JP" altLang="en-US" sz="1425" dirty="0">
              <a:solidFill>
                <a:schemeClr val="accent1"/>
              </a:solidFill>
            </a:endParaRPr>
          </a:p>
        </p:txBody>
      </p:sp>
      <p:sp>
        <p:nvSpPr>
          <p:cNvPr id="9" name="Content Placeholder 8">
            <a:extLst>
              <a:ext uri="{FF2B5EF4-FFF2-40B4-BE49-F238E27FC236}">
                <a16:creationId xmlns:a16="http://schemas.microsoft.com/office/drawing/2014/main" xmlns="" id="{F023D069-8716-44DD-86C2-9D7C95682148}"/>
              </a:ext>
            </a:extLst>
          </p:cNvPr>
          <p:cNvSpPr>
            <a:spLocks noGrp="1"/>
          </p:cNvSpPr>
          <p:nvPr>
            <p:ph idx="1"/>
          </p:nvPr>
        </p:nvSpPr>
        <p:spPr>
          <a:xfrm>
            <a:off x="6254496" y="2098549"/>
            <a:ext cx="2318004" cy="3168396"/>
          </a:xfrm>
        </p:spPr>
        <p:txBody>
          <a:bodyPr>
            <a:normAutofit lnSpcReduction="10000"/>
          </a:bodyPr>
          <a:lstStyle/>
          <a:p>
            <a:r>
              <a:rPr lang="en-US" sz="1800" dirty="0">
                <a:solidFill>
                  <a:schemeClr val="bg1"/>
                </a:solidFill>
                <a:latin typeface="+mn-ea"/>
              </a:rPr>
              <a:t>A cruise ship named Diamond Princess docked at Tokyo Harbor.</a:t>
            </a:r>
          </a:p>
          <a:p>
            <a:r>
              <a:rPr lang="en-US" sz="1800" dirty="0">
                <a:solidFill>
                  <a:schemeClr val="bg1"/>
                </a:solidFill>
                <a:latin typeface="+mn-ea"/>
              </a:rPr>
              <a:t>There were  3,711 passengers and crew </a:t>
            </a:r>
          </a:p>
          <a:p>
            <a:r>
              <a:rPr lang="en-US" sz="1800" dirty="0">
                <a:solidFill>
                  <a:schemeClr val="bg1"/>
                </a:solidFill>
                <a:latin typeface="+mn-ea"/>
              </a:rPr>
              <a:t>Among them 712 persons had COVID. </a:t>
            </a:r>
          </a:p>
        </p:txBody>
      </p:sp>
      <p:pic>
        <p:nvPicPr>
          <p:cNvPr id="5" name="コンテンツ プレースホルダー 4">
            <a:extLst>
              <a:ext uri="{FF2B5EF4-FFF2-40B4-BE49-F238E27FC236}">
                <a16:creationId xmlns:a16="http://schemas.microsoft.com/office/drawing/2014/main" xmlns="" id="{A0A69B75-C2E9-49D4-879F-201BF6729AE5}"/>
              </a:ext>
            </a:extLst>
          </p:cNvPr>
          <p:cNvPicPr>
            <a:picLocks noChangeAspect="1"/>
          </p:cNvPicPr>
          <p:nvPr/>
        </p:nvPicPr>
        <p:blipFill>
          <a:blip r:embed="rId2"/>
          <a:stretch>
            <a:fillRect/>
          </a:stretch>
        </p:blipFill>
        <p:spPr>
          <a:xfrm>
            <a:off x="695197" y="2057057"/>
            <a:ext cx="4483705" cy="2510874"/>
          </a:xfrm>
          <a:prstGeom prst="rect">
            <a:avLst/>
          </a:prstGeom>
        </p:spPr>
      </p:pic>
    </p:spTree>
    <p:extLst>
      <p:ext uri="{BB962C8B-B14F-4D97-AF65-F5344CB8AC3E}">
        <p14:creationId xmlns:p14="http://schemas.microsoft.com/office/powerpoint/2010/main" val="414706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9E36F14-E021-4334-ADB9-873A6C85C695}"/>
              </a:ext>
            </a:extLst>
          </p:cNvPr>
          <p:cNvSpPr>
            <a:spLocks noGrp="1"/>
          </p:cNvSpPr>
          <p:nvPr>
            <p:ph type="title"/>
          </p:nvPr>
        </p:nvSpPr>
        <p:spPr>
          <a:xfrm>
            <a:off x="938761" y="1341081"/>
            <a:ext cx="2538247" cy="1230671"/>
          </a:xfrm>
        </p:spPr>
        <p:txBody>
          <a:bodyPr anchor="t">
            <a:normAutofit/>
          </a:bodyPr>
          <a:lstStyle/>
          <a:p>
            <a:r>
              <a:rPr lang="en-US" altLang="ja-JP" sz="3000"/>
              <a:t>Screening TESt</a:t>
            </a:r>
            <a:endParaRPr lang="ja-JP" altLang="en-US" sz="3000"/>
          </a:p>
        </p:txBody>
      </p:sp>
      <p:sp>
        <p:nvSpPr>
          <p:cNvPr id="8" name="Content Placeholder 7">
            <a:extLst>
              <a:ext uri="{FF2B5EF4-FFF2-40B4-BE49-F238E27FC236}">
                <a16:creationId xmlns:a16="http://schemas.microsoft.com/office/drawing/2014/main" xmlns="" id="{710D97FA-5A77-4432-A1D3-86E9D5EC5E9F}"/>
              </a:ext>
            </a:extLst>
          </p:cNvPr>
          <p:cNvSpPr>
            <a:spLocks noGrp="1"/>
          </p:cNvSpPr>
          <p:nvPr>
            <p:ph idx="1"/>
          </p:nvPr>
        </p:nvSpPr>
        <p:spPr>
          <a:xfrm>
            <a:off x="938760" y="2571752"/>
            <a:ext cx="2538248" cy="2955633"/>
          </a:xfrm>
        </p:spPr>
        <p:txBody>
          <a:bodyPr>
            <a:normAutofit fontScale="70000" lnSpcReduction="20000"/>
          </a:bodyPr>
          <a:lstStyle/>
          <a:p>
            <a:r>
              <a:rPr lang="en-US" altLang="ja-JP" dirty="0"/>
              <a:t>Sensitivity =the proportion of actual positives that are correctly identified</a:t>
            </a:r>
          </a:p>
          <a:p>
            <a:r>
              <a:rPr lang="en-US" altLang="ja-JP" dirty="0"/>
              <a:t>Specificity=the proportion of actual negatives that are correctly identified</a:t>
            </a:r>
          </a:p>
          <a:p>
            <a:r>
              <a:rPr lang="en-US" altLang="ja-JP" dirty="0"/>
              <a:t>If we diagnose that the subject is not infected, there is actually a 50% chance that they are infected.</a:t>
            </a:r>
          </a:p>
          <a:p>
            <a:endParaRPr lang="en-US" dirty="0"/>
          </a:p>
        </p:txBody>
      </p:sp>
      <p:pic>
        <p:nvPicPr>
          <p:cNvPr id="4" name="コンテンツ プレースホルダー 3" descr="記号, 夜, 明かり, 座る が含まれている画像&#10;&#10;自動的に生成された説明">
            <a:extLst>
              <a:ext uri="{FF2B5EF4-FFF2-40B4-BE49-F238E27FC236}">
                <a16:creationId xmlns:a16="http://schemas.microsoft.com/office/drawing/2014/main" xmlns="" id="{FB689B75-7580-4448-9C67-4CC12FC73CA7}"/>
              </a:ext>
            </a:extLst>
          </p:cNvPr>
          <p:cNvPicPr>
            <a:picLocks noChangeAspect="1"/>
          </p:cNvPicPr>
          <p:nvPr/>
        </p:nvPicPr>
        <p:blipFill>
          <a:blip r:embed="rId2"/>
          <a:stretch>
            <a:fillRect/>
          </a:stretch>
        </p:blipFill>
        <p:spPr>
          <a:xfrm>
            <a:off x="3998134" y="1956416"/>
            <a:ext cx="4719701" cy="3305679"/>
          </a:xfrm>
          <a:prstGeom prst="rect">
            <a:avLst/>
          </a:prstGeom>
        </p:spPr>
      </p:pic>
    </p:spTree>
    <p:extLst>
      <p:ext uri="{BB962C8B-B14F-4D97-AF65-F5344CB8AC3E}">
        <p14:creationId xmlns:p14="http://schemas.microsoft.com/office/powerpoint/2010/main" val="26724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20DB8E-E3FC-48A9-91EB-1BF0EE1A3C87}"/>
              </a:ext>
            </a:extLst>
          </p:cNvPr>
          <p:cNvSpPr>
            <a:spLocks noGrp="1"/>
          </p:cNvSpPr>
          <p:nvPr>
            <p:ph type="title"/>
          </p:nvPr>
        </p:nvSpPr>
        <p:spPr/>
        <p:txBody>
          <a:bodyPr>
            <a:normAutofit/>
          </a:bodyPr>
          <a:lstStyle/>
          <a:p>
            <a:r>
              <a:rPr lang="en-US" altLang="ja-JP" sz="3300" dirty="0">
                <a:latin typeface="Arial Black" panose="020B0A04020102020204" pitchFamily="34" charset="0"/>
                <a:cs typeface="Arial" panose="020B0604020202020204" pitchFamily="34" charset="0"/>
              </a:rPr>
              <a:t>Why</a:t>
            </a:r>
            <a:r>
              <a:rPr lang="ja-JP" altLang="en-US" sz="3300" dirty="0">
                <a:latin typeface="Arial Black" panose="020B0A04020102020204" pitchFamily="34" charset="0"/>
                <a:cs typeface="Arial" panose="020B0604020202020204" pitchFamily="34" charset="0"/>
              </a:rPr>
              <a:t> </a:t>
            </a:r>
            <a:r>
              <a:rPr lang="en-US" altLang="ja-JP" sz="3300" dirty="0">
                <a:latin typeface="Arial Black" panose="020B0A04020102020204" pitchFamily="34" charset="0"/>
                <a:cs typeface="Arial" panose="020B0604020202020204" pitchFamily="34" charset="0"/>
              </a:rPr>
              <a:t>is the Infected number</a:t>
            </a:r>
            <a:r>
              <a:rPr lang="ja-JP" altLang="en-US" sz="3300" dirty="0">
                <a:latin typeface="Arial Black" panose="020B0A04020102020204" pitchFamily="34" charset="0"/>
                <a:cs typeface="Arial" panose="020B0604020202020204" pitchFamily="34" charset="0"/>
              </a:rPr>
              <a:t> </a:t>
            </a:r>
            <a:r>
              <a:rPr lang="en-US" altLang="ja-JP" sz="3300" dirty="0">
                <a:latin typeface="Arial Black" panose="020B0A04020102020204" pitchFamily="34" charset="0"/>
                <a:cs typeface="Arial" panose="020B0604020202020204" pitchFamily="34" charset="0"/>
              </a:rPr>
              <a:t>so</a:t>
            </a:r>
            <a:r>
              <a:rPr lang="ja-JP" altLang="en-US" sz="3300" dirty="0">
                <a:latin typeface="Arial Black" panose="020B0A04020102020204" pitchFamily="34" charset="0"/>
                <a:cs typeface="Arial" panose="020B0604020202020204" pitchFamily="34" charset="0"/>
              </a:rPr>
              <a:t> </a:t>
            </a:r>
            <a:r>
              <a:rPr lang="en-US" altLang="ja-JP" sz="3300" dirty="0">
                <a:latin typeface="Arial Black" panose="020B0A04020102020204" pitchFamily="34" charset="0"/>
                <a:cs typeface="Arial" panose="020B0604020202020204" pitchFamily="34" charset="0"/>
              </a:rPr>
              <a:t>small?</a:t>
            </a:r>
            <a:endParaRPr lang="ja-JP" altLang="en-US" sz="33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xmlns="" id="{91A7CB20-3DEC-45D1-8915-37A052FC1F17}"/>
              </a:ext>
            </a:extLst>
          </p:cNvPr>
          <p:cNvSpPr>
            <a:spLocks noGrp="1"/>
          </p:cNvSpPr>
          <p:nvPr>
            <p:ph idx="1"/>
          </p:nvPr>
        </p:nvSpPr>
        <p:spPr>
          <a:xfrm>
            <a:off x="938759" y="2452316"/>
            <a:ext cx="7633742" cy="3405883"/>
          </a:xfrm>
        </p:spPr>
        <p:txBody>
          <a:bodyPr>
            <a:noAutofit/>
          </a:bodyPr>
          <a:lstStyle/>
          <a:p>
            <a:r>
              <a:rPr lang="en-US" altLang="ja-JP" sz="1800" dirty="0">
                <a:latin typeface="Arial" panose="020B0604020202020204" pitchFamily="34" charset="0"/>
                <a:cs typeface="Arial" panose="020B0604020202020204" pitchFamily="34" charset="0"/>
              </a:rPr>
              <a:t>The sensitivity of the PCR test is not high (40-60%), inevitably leading to</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a lot of false negative cases.</a:t>
            </a:r>
          </a:p>
          <a:p>
            <a:r>
              <a:rPr lang="en-US" altLang="ja-JP" sz="1800" dirty="0">
                <a:latin typeface="Arial" panose="020B0604020202020204" pitchFamily="34" charset="0"/>
                <a:cs typeface="Arial" panose="020B0604020202020204" pitchFamily="34" charset="0"/>
              </a:rPr>
              <a:t>We only carry out a PCR test when physicians decide it is necessary. </a:t>
            </a:r>
          </a:p>
          <a:p>
            <a:r>
              <a:rPr lang="en-US" altLang="ja-JP" sz="1800" dirty="0">
                <a:latin typeface="Arial" panose="020B0604020202020204" pitchFamily="34" charset="0"/>
                <a:cs typeface="Arial" panose="020B0604020202020204" pitchFamily="34" charset="0"/>
              </a:rPr>
              <a:t>We only had an administrative route through local public health centers until recently. </a:t>
            </a:r>
          </a:p>
          <a:p>
            <a:r>
              <a:rPr lang="en-US" altLang="ja-JP" sz="1800" dirty="0">
                <a:latin typeface="Arial" panose="020B0604020202020204" pitchFamily="34" charset="0"/>
                <a:cs typeface="Arial" panose="020B0604020202020204" pitchFamily="34" charset="0"/>
              </a:rPr>
              <a:t>However, as the number of suspected infections has increased, we have been  confronted with the severe lack of material and human resources. </a:t>
            </a:r>
          </a:p>
          <a:p>
            <a:r>
              <a:rPr lang="en-US" altLang="ja-JP" sz="1800" dirty="0">
                <a:latin typeface="Arial" panose="020B0604020202020204" pitchFamily="34" charset="0"/>
                <a:cs typeface="Arial" panose="020B0604020202020204" pitchFamily="34" charset="0"/>
              </a:rPr>
              <a:t>We can estimate neither the infected number nor the effective reproduction number.</a:t>
            </a:r>
          </a:p>
        </p:txBody>
      </p:sp>
    </p:spTree>
    <p:extLst>
      <p:ext uri="{BB962C8B-B14F-4D97-AF65-F5344CB8AC3E}">
        <p14:creationId xmlns:p14="http://schemas.microsoft.com/office/powerpoint/2010/main" val="220324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E903A5C-7C6D-4C49-B763-3EC3F369D994}"/>
              </a:ext>
            </a:extLst>
          </p:cNvPr>
          <p:cNvSpPr>
            <a:spLocks noGrp="1"/>
          </p:cNvSpPr>
          <p:nvPr>
            <p:ph type="title"/>
          </p:nvPr>
        </p:nvSpPr>
        <p:spPr/>
        <p:txBody>
          <a:bodyPr>
            <a:normAutofit/>
          </a:bodyPr>
          <a:lstStyle/>
          <a:p>
            <a:pPr algn="ctr"/>
            <a:r>
              <a:rPr lang="en-US" altLang="ja-JP" sz="4050" dirty="0">
                <a:latin typeface="Arial Black" panose="020B0A04020102020204" pitchFamily="34" charset="0"/>
                <a:cs typeface="Arial" panose="020B0604020202020204" pitchFamily="34" charset="0"/>
              </a:rPr>
              <a:t>Why not lockdown? </a:t>
            </a:r>
            <a:r>
              <a:rPr lang="en-US" altLang="ja-JP" sz="4050" dirty="0">
                <a:latin typeface="Arial" panose="020B0604020202020204" pitchFamily="34" charset="0"/>
                <a:cs typeface="Arial" panose="020B0604020202020204" pitchFamily="34" charset="0"/>
              </a:rPr>
              <a:t/>
            </a:r>
            <a:br>
              <a:rPr lang="en-US" altLang="ja-JP" sz="4050" dirty="0">
                <a:latin typeface="Arial" panose="020B0604020202020204" pitchFamily="34" charset="0"/>
                <a:cs typeface="Arial" panose="020B0604020202020204" pitchFamily="34" charset="0"/>
              </a:rPr>
            </a:br>
            <a:endParaRPr kumimoji="1" lang="ja-JP" altLang="en-US" dirty="0"/>
          </a:p>
        </p:txBody>
      </p:sp>
      <p:sp>
        <p:nvSpPr>
          <p:cNvPr id="3" name="コンテンツ プレースホルダー 2">
            <a:extLst>
              <a:ext uri="{FF2B5EF4-FFF2-40B4-BE49-F238E27FC236}">
                <a16:creationId xmlns:a16="http://schemas.microsoft.com/office/drawing/2014/main" xmlns="" id="{65835515-D45F-45DD-89DC-68A1008C1B85}"/>
              </a:ext>
            </a:extLst>
          </p:cNvPr>
          <p:cNvSpPr>
            <a:spLocks noGrp="1"/>
          </p:cNvSpPr>
          <p:nvPr>
            <p:ph idx="1"/>
          </p:nvPr>
        </p:nvSpPr>
        <p:spPr>
          <a:xfrm>
            <a:off x="938759" y="1982273"/>
            <a:ext cx="7633742" cy="3284674"/>
          </a:xfrm>
        </p:spPr>
        <p:txBody>
          <a:bodyPr>
            <a:normAutofit fontScale="92500" lnSpcReduction="10000"/>
          </a:bodyPr>
          <a:lstStyle/>
          <a:p>
            <a:r>
              <a:rPr lang="en-US" altLang="ja-JP" sz="1800" dirty="0">
                <a:latin typeface="Arial" panose="020B0604020202020204" pitchFamily="34" charset="0"/>
                <a:cs typeface="Arial" panose="020B0604020202020204" pitchFamily="34" charset="0"/>
              </a:rPr>
              <a:t>We have the Act on Special Measures for Pandemic Influenza and New Infectious Diseases Preparedness and Response.</a:t>
            </a:r>
          </a:p>
          <a:p>
            <a:r>
              <a:rPr lang="en-US" altLang="ja-JP" sz="1800" dirty="0">
                <a:latin typeface="Arial" panose="020B0604020202020204" pitchFamily="34" charset="0"/>
                <a:cs typeface="Arial" panose="020B0604020202020204" pitchFamily="34" charset="0"/>
              </a:rPr>
              <a:t>The Prime Minister has the authority to declare a state of emergency. </a:t>
            </a:r>
          </a:p>
          <a:p>
            <a:r>
              <a:rPr lang="en-US" altLang="ja-JP" sz="1800" dirty="0">
                <a:latin typeface="Arial" panose="020B0604020202020204" pitchFamily="34" charset="0"/>
                <a:cs typeface="Arial" panose="020B0604020202020204" pitchFamily="34" charset="0"/>
              </a:rPr>
              <a:t>Under this state, each Governor has the authority to demand the cooperation necessary to citizens, such as avoiding unnecessary outings, and to demand limiting the use of facilities to managers. </a:t>
            </a:r>
          </a:p>
          <a:p>
            <a:r>
              <a:rPr lang="en-US" altLang="ja-JP" sz="1800" dirty="0">
                <a:latin typeface="Arial" panose="020B0604020202020204" pitchFamily="34" charset="0"/>
                <a:cs typeface="Arial" panose="020B0604020202020204" pitchFamily="34" charset="0"/>
              </a:rPr>
              <a:t>They are only demand, which are not enforceable.</a:t>
            </a:r>
          </a:p>
          <a:p>
            <a:r>
              <a:rPr lang="en-US" altLang="ja-JP" sz="1800" dirty="0">
                <a:latin typeface="Arial" panose="020B0604020202020204" pitchFamily="34" charset="0"/>
                <a:cs typeface="Arial" panose="020B0604020202020204" pitchFamily="34" charset="0"/>
              </a:rPr>
              <a:t>The Government target was to reduce the person-to-person contact by 80%, and it was reduced by about 70% by citizens’ voluntary cooperation.</a:t>
            </a:r>
          </a:p>
          <a:p>
            <a:r>
              <a:rPr lang="en-US" altLang="ja-JP" sz="1800" dirty="0">
                <a:latin typeface="Arial" panose="020B0604020202020204" pitchFamily="34" charset="0"/>
                <a:cs typeface="Arial" panose="020B0604020202020204" pitchFamily="34" charset="0"/>
              </a:rPr>
              <a:t>Almost all facilities’ managers complied with this demand.</a:t>
            </a:r>
          </a:p>
          <a:p>
            <a:endParaRPr lang="en-US" altLang="ja-JP" sz="1800" dirty="0">
              <a:latin typeface="Arial" panose="020B0604020202020204" pitchFamily="34" charset="0"/>
              <a:cs typeface="Arial" panose="020B0604020202020204" pitchFamily="34" charset="0"/>
            </a:endParaRPr>
          </a:p>
          <a:p>
            <a:endParaRPr lang="ja-JP" altLang="ja-JP" sz="1800" dirty="0">
              <a:latin typeface="Arial" panose="020B0604020202020204" pitchFamily="34" charset="0"/>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363892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13" y="-3686"/>
            <a:ext cx="9180513" cy="6861686"/>
          </a:xfrm>
          <a:prstGeom prst="rect">
            <a:avLst/>
          </a:prstGeom>
        </p:spPr>
      </p:pic>
      <p:sp>
        <p:nvSpPr>
          <p:cNvPr id="3" name="ZoneTexte 2"/>
          <p:cNvSpPr txBox="1"/>
          <p:nvPr/>
        </p:nvSpPr>
        <p:spPr>
          <a:xfrm>
            <a:off x="5663009" y="488528"/>
            <a:ext cx="3384376" cy="584775"/>
          </a:xfrm>
          <a:prstGeom prst="rect">
            <a:avLst/>
          </a:prstGeom>
          <a:noFill/>
        </p:spPr>
        <p:txBody>
          <a:bodyPr wrap="square" rtlCol="0">
            <a:spAutoFit/>
          </a:bodyPr>
          <a:lstStyle/>
          <a:p>
            <a:r>
              <a:rPr lang="fr-FR" sz="3200" b="1" dirty="0">
                <a:solidFill>
                  <a:srgbClr val="1A5487"/>
                </a:solidFill>
                <a:effectLst>
                  <a:outerShdw blurRad="38100" dist="38100" dir="2700000" algn="tl">
                    <a:srgbClr val="000000">
                      <a:alpha val="43137"/>
                    </a:srgbClr>
                  </a:outerShdw>
                </a:effectLst>
                <a:latin typeface="Calibri" panose="020F0502020204030204" pitchFamily="34" charset="0"/>
              </a:rPr>
              <a:t>www.uianet.org</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4909"/>
            <a:ext cx="3503073" cy="12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8"/>
          <p:cNvSpPr txBox="1">
            <a:spLocks noChangeArrowheads="1"/>
          </p:cNvSpPr>
          <p:nvPr/>
        </p:nvSpPr>
        <p:spPr bwMode="auto">
          <a:xfrm>
            <a:off x="259109" y="2132856"/>
            <a:ext cx="8625780" cy="3388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just"/>
            <a:r>
              <a:rPr lang="en-GB" sz="2800" b="1" i="1" dirty="0">
                <a:solidFill>
                  <a:srgbClr val="003366"/>
                </a:solidFill>
                <a:effectLst>
                  <a:outerShdw blurRad="38100" dist="38100" dir="2700000" algn="tl">
                    <a:srgbClr val="C0C0C0"/>
                  </a:outerShdw>
                </a:effectLst>
                <a:latin typeface="Calibri" panose="020F0502020204030204" pitchFamily="34" charset="0"/>
              </a:rPr>
              <a:t>Bringing together the world’s lawyers </a:t>
            </a:r>
            <a:endParaRPr lang="fr-FR" sz="2800" b="1" i="1" dirty="0">
              <a:solidFill>
                <a:srgbClr val="003366"/>
              </a:solidFill>
              <a:effectLst>
                <a:outerShdw blurRad="38100" dist="38100" dir="2700000" algn="tl">
                  <a:srgbClr val="C0C0C0"/>
                </a:outerShdw>
              </a:effectLst>
              <a:latin typeface="Calibri" panose="020F0502020204030204" pitchFamily="34" charset="0"/>
            </a:endParaRPr>
          </a:p>
          <a:p>
            <a:pPr algn="just"/>
            <a:endParaRPr lang="en-US" sz="1600" dirty="0">
              <a:solidFill>
                <a:srgbClr val="003366"/>
              </a:solidFill>
              <a:effectLst>
                <a:outerShdw blurRad="38100" dist="38100" dir="2700000" algn="tl">
                  <a:srgbClr val="C0C0C0"/>
                </a:outerShdw>
              </a:effectLst>
              <a:latin typeface="Calibri" panose="020F0502020204030204" pitchFamily="34" charset="0"/>
            </a:endParaRPr>
          </a:p>
          <a:p>
            <a:pPr algn="just">
              <a:lnSpc>
                <a:spcPct val="107000"/>
              </a:lnSpc>
              <a:spcAft>
                <a:spcPts val="0"/>
              </a:spcAft>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UIA is the global and multicultural </a:t>
            </a:r>
            <a:r>
              <a:rPr lang="en-US"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organisation</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for the legal profession, established in 1927 and now with members in 110 countries. UIA facilitates professional development and international exchange of information and ideas, promotes the rule of law, defends the independence and freedom of lawyers worldwide, and emphasizes friendship, collegiality and networking among members.</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dirty="0">
                <a:latin typeface="Calibri" panose="020F0502020204030204" pitchFamily="34" charset="0"/>
              </a:rPr>
              <a:t> </a:t>
            </a:r>
            <a:endParaRPr lang="fr-FR" sz="1600" dirty="0">
              <a:latin typeface="Calibri" panose="020F0502020204030204" pitchFamily="34" charset="0"/>
            </a:endParaRPr>
          </a:p>
          <a:p>
            <a:pPr>
              <a:lnSpc>
                <a:spcPct val="107000"/>
              </a:lnSpc>
              <a:spcAft>
                <a:spcPts val="0"/>
              </a:spcAft>
            </a:pPr>
            <a:r>
              <a:rPr lang="en-US" sz="24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Join the world’s largest international network of lawyers</a:t>
            </a:r>
            <a:r>
              <a:rPr lang="en-US" sz="2400" b="1"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fr-FR" sz="2400" i="1"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e 8"/>
          <p:cNvGrpSpPr/>
          <p:nvPr/>
        </p:nvGrpSpPr>
        <p:grpSpPr>
          <a:xfrm>
            <a:off x="6119789" y="1119461"/>
            <a:ext cx="3897127" cy="610127"/>
            <a:chOff x="8626401" y="1140762"/>
            <a:chExt cx="3897127" cy="610127"/>
          </a:xfrm>
        </p:grpSpPr>
        <p:sp>
          <p:nvSpPr>
            <p:cNvPr id="10" name="Rectangle à coins arrondis 9"/>
            <p:cNvSpPr/>
            <p:nvPr/>
          </p:nvSpPr>
          <p:spPr>
            <a:xfrm>
              <a:off x="9048328" y="1140762"/>
              <a:ext cx="3475200" cy="6101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a:spLocks noChangeArrowheads="1"/>
            </p:cNvSpPr>
            <p:nvPr/>
          </p:nvSpPr>
          <p:spPr bwMode="auto">
            <a:xfrm>
              <a:off x="8626401" y="1233442"/>
              <a:ext cx="3185989" cy="4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800" b="1" i="1" dirty="0">
                  <a:solidFill>
                    <a:srgbClr val="5EA9DD"/>
                  </a:solidFill>
                  <a:latin typeface="Calibri Light" panose="020F0302020204030204" pitchFamily="34" charset="0"/>
                </a:rPr>
                <a:t>#</a:t>
              </a:r>
              <a:r>
                <a:rPr lang="en-US" altLang="fr-FR" sz="2800" b="1" i="1" dirty="0" err="1">
                  <a:solidFill>
                    <a:srgbClr val="5EA9DD"/>
                  </a:solidFill>
                  <a:latin typeface="Calibri Light" panose="020F0302020204030204" pitchFamily="34" charset="0"/>
                </a:rPr>
                <a:t>UIACapsules</a:t>
              </a:r>
              <a:endParaRPr lang="fr-FR" altLang="fr-FR" sz="2800" b="1" i="1" dirty="0">
                <a:solidFill>
                  <a:srgbClr val="5EA9DD"/>
                </a:solidFill>
                <a:latin typeface="Calibri Light" panose="020F0302020204030204" pitchFamily="34" charset="0"/>
              </a:endParaRPr>
            </a:p>
          </p:txBody>
        </p:sp>
      </p:grpSp>
    </p:spTree>
    <p:extLst>
      <p:ext uri="{BB962C8B-B14F-4D97-AF65-F5344CB8AC3E}">
        <p14:creationId xmlns:p14="http://schemas.microsoft.com/office/powerpoint/2010/main" val="1487211159"/>
      </p:ext>
    </p:extLst>
  </p:cSld>
  <p:clrMapOvr>
    <a:masterClrMapping/>
  </p:clrMapOvr>
  <mc:AlternateContent xmlns:mc="http://schemas.openxmlformats.org/markup-compatibility/2006" xmlns:p14="http://schemas.microsoft.com/office/powerpoint/2010/main">
    <mc:Choice Requires="p14">
      <p:transition spd="slow" p14:dur="2000" advTm="11152"/>
    </mc:Choice>
    <mc:Fallback xmlns="">
      <p:transition spd="slow" advTm="1115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42085F1-6CC0-46BA-A2B3-111130D0CCE4}"/>
              </a:ext>
            </a:extLst>
          </p:cNvPr>
          <p:cNvSpPr>
            <a:spLocks noGrp="1"/>
          </p:cNvSpPr>
          <p:nvPr>
            <p:ph type="title"/>
          </p:nvPr>
        </p:nvSpPr>
        <p:spPr>
          <a:xfrm>
            <a:off x="938761" y="1340644"/>
            <a:ext cx="2538247" cy="4056650"/>
          </a:xfrm>
        </p:spPr>
        <p:txBody>
          <a:bodyPr anchor="ctr">
            <a:normAutofit/>
          </a:bodyPr>
          <a:lstStyle/>
          <a:p>
            <a:pPr algn="ctr"/>
            <a:r>
              <a:rPr lang="en-US" altLang="ja-JP" sz="3000" dirty="0"/>
              <a:t>Number of COVID Deaths and Death rate</a:t>
            </a:r>
            <a:br>
              <a:rPr lang="en-US" altLang="ja-JP" sz="3000" dirty="0"/>
            </a:br>
            <a:r>
              <a:rPr lang="en-US" altLang="ja-JP" sz="3000" dirty="0"/>
              <a:t>/100,000</a:t>
            </a:r>
            <a:br>
              <a:rPr lang="en-US" altLang="ja-JP" sz="3000" dirty="0"/>
            </a:br>
            <a:r>
              <a:rPr lang="en-US" altLang="ja-JP" sz="1500" dirty="0"/>
              <a:t/>
            </a:r>
            <a:br>
              <a:rPr lang="en-US" altLang="ja-JP" sz="1500" dirty="0"/>
            </a:br>
            <a:r>
              <a:rPr lang="en-US" altLang="ja-JP" sz="1500" dirty="0"/>
              <a:t>[ May 7, 2020]</a:t>
            </a:r>
            <a:r>
              <a:rPr lang="en-US" altLang="ja-JP" sz="3000" dirty="0">
                <a:latin typeface="+mj-ea"/>
              </a:rPr>
              <a:t/>
            </a:r>
            <a:br>
              <a:rPr lang="en-US" altLang="ja-JP" sz="3000" dirty="0">
                <a:latin typeface="+mj-ea"/>
              </a:rPr>
            </a:br>
            <a:r>
              <a:rPr lang="en-US" altLang="ja-JP" sz="3000" dirty="0">
                <a:latin typeface="+mj-ea"/>
              </a:rPr>
              <a:t/>
            </a:r>
            <a:br>
              <a:rPr lang="en-US" altLang="ja-JP" sz="3000" dirty="0">
                <a:latin typeface="+mj-ea"/>
              </a:rPr>
            </a:br>
            <a:endParaRPr lang="ja-JP" altLang="en-US" sz="3000" dirty="0">
              <a:latin typeface="+mj-ea"/>
            </a:endParaRPr>
          </a:p>
        </p:txBody>
      </p:sp>
      <p:graphicFrame>
        <p:nvGraphicFramePr>
          <p:cNvPr id="7" name="コンテンツ プレースホルダー 6">
            <a:extLst>
              <a:ext uri="{FF2B5EF4-FFF2-40B4-BE49-F238E27FC236}">
                <a16:creationId xmlns:a16="http://schemas.microsoft.com/office/drawing/2014/main" xmlns="" id="{4480FA0B-A606-476C-8A77-0844561BCB32}"/>
              </a:ext>
            </a:extLst>
          </p:cNvPr>
          <p:cNvGraphicFramePr>
            <a:graphicFrameLocks noGrp="1"/>
          </p:cNvGraphicFramePr>
          <p:nvPr>
            <p:ph idx="1"/>
            <p:extLst/>
          </p:nvPr>
        </p:nvGraphicFramePr>
        <p:xfrm>
          <a:off x="3881439" y="1436225"/>
          <a:ext cx="4691063" cy="3865500"/>
        </p:xfrm>
        <a:graphic>
          <a:graphicData uri="http://schemas.openxmlformats.org/drawingml/2006/table">
            <a:tbl>
              <a:tblPr firstRow="1" bandRow="1">
                <a:tableStyleId>{5C22544A-7EE6-4342-B048-85BDC9FD1C3A}</a:tableStyleId>
              </a:tblPr>
              <a:tblGrid>
                <a:gridCol w="1369527">
                  <a:extLst>
                    <a:ext uri="{9D8B030D-6E8A-4147-A177-3AD203B41FA5}">
                      <a16:colId xmlns:a16="http://schemas.microsoft.com/office/drawing/2014/main" xmlns="" val="1337610753"/>
                    </a:ext>
                  </a:extLst>
                </a:gridCol>
                <a:gridCol w="2051242">
                  <a:extLst>
                    <a:ext uri="{9D8B030D-6E8A-4147-A177-3AD203B41FA5}">
                      <a16:colId xmlns:a16="http://schemas.microsoft.com/office/drawing/2014/main" xmlns="" val="1634436504"/>
                    </a:ext>
                  </a:extLst>
                </a:gridCol>
                <a:gridCol w="1270294">
                  <a:extLst>
                    <a:ext uri="{9D8B030D-6E8A-4147-A177-3AD203B41FA5}">
                      <a16:colId xmlns:a16="http://schemas.microsoft.com/office/drawing/2014/main" xmlns="" val="4289959259"/>
                    </a:ext>
                  </a:extLst>
                </a:gridCol>
              </a:tblGrid>
              <a:tr h="429500">
                <a:tc>
                  <a:txBody>
                    <a:bodyPr/>
                    <a:lstStyle/>
                    <a:p>
                      <a:pPr algn="l" fontAlgn="ctr"/>
                      <a:r>
                        <a:rPr lang="ja-JP" altLang="en-US" sz="2400" u="none" strike="noStrike">
                          <a:effectLst/>
                        </a:rPr>
                        <a:t>　</a:t>
                      </a:r>
                      <a:endParaRPr lang="ja-JP" alt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ctr" fontAlgn="ctr"/>
                      <a:r>
                        <a:rPr lang="en-US" sz="2400" u="none" strike="noStrike">
                          <a:effectLst/>
                        </a:rPr>
                        <a:t>Nubmer</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ctr" fontAlgn="ctr"/>
                      <a:r>
                        <a:rPr lang="en-US" sz="2400" u="none" strike="noStrike">
                          <a:effectLst/>
                        </a:rPr>
                        <a:t>Rate</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224975049"/>
                  </a:ext>
                </a:extLst>
              </a:tr>
              <a:tr h="429500">
                <a:tc>
                  <a:txBody>
                    <a:bodyPr/>
                    <a:lstStyle/>
                    <a:p>
                      <a:pPr algn="l" fontAlgn="ctr"/>
                      <a:r>
                        <a:rPr lang="en-US" sz="2400" u="none" strike="noStrike">
                          <a:effectLst/>
                        </a:rPr>
                        <a:t>USA</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73,418</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23.1</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2863717131"/>
                  </a:ext>
                </a:extLst>
              </a:tr>
              <a:tr h="429500">
                <a:tc>
                  <a:txBody>
                    <a:bodyPr/>
                    <a:lstStyle/>
                    <a:p>
                      <a:pPr algn="l" fontAlgn="ctr"/>
                      <a:r>
                        <a:rPr lang="en-US" sz="2400" u="none" strike="noStrike">
                          <a:effectLst/>
                        </a:rPr>
                        <a:t>UK</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30,076</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46.1</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2018452684"/>
                  </a:ext>
                </a:extLst>
              </a:tr>
              <a:tr h="429500">
                <a:tc>
                  <a:txBody>
                    <a:bodyPr/>
                    <a:lstStyle/>
                    <a:p>
                      <a:pPr algn="l" fontAlgn="ctr"/>
                      <a:r>
                        <a:rPr lang="en-US" sz="2400" u="none" strike="noStrike" dirty="0">
                          <a:effectLst/>
                        </a:rPr>
                        <a:t>Italy</a:t>
                      </a:r>
                      <a:endParaRPr lang="en-US" sz="2400" b="0" i="0" u="none" strike="noStrike" dirty="0">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29,684</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49.6</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2601238596"/>
                  </a:ext>
                </a:extLst>
              </a:tr>
              <a:tr h="429500">
                <a:tc>
                  <a:txBody>
                    <a:bodyPr/>
                    <a:lstStyle/>
                    <a:p>
                      <a:pPr algn="l" fontAlgn="ctr"/>
                      <a:r>
                        <a:rPr lang="en-US" sz="2400" u="none" strike="noStrike">
                          <a:effectLst/>
                        </a:rPr>
                        <a:t>Spain</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25,857</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dirty="0">
                          <a:effectLst/>
                        </a:rPr>
                        <a:t>55.8</a:t>
                      </a:r>
                      <a:endParaRPr lang="en-US" altLang="ja-JP" sz="2400" b="0" i="0" u="none" strike="noStrike" dirty="0">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3539312850"/>
                  </a:ext>
                </a:extLst>
              </a:tr>
              <a:tr h="429500">
                <a:tc>
                  <a:txBody>
                    <a:bodyPr/>
                    <a:lstStyle/>
                    <a:p>
                      <a:pPr algn="l" fontAlgn="ctr"/>
                      <a:r>
                        <a:rPr lang="en-US" sz="2400" u="none" strike="noStrike">
                          <a:effectLst/>
                        </a:rPr>
                        <a:t>France</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25,809</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38.8</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728272744"/>
                  </a:ext>
                </a:extLst>
              </a:tr>
              <a:tr h="429500">
                <a:tc>
                  <a:txBody>
                    <a:bodyPr/>
                    <a:lstStyle/>
                    <a:p>
                      <a:pPr algn="l" fontAlgn="ctr"/>
                      <a:r>
                        <a:rPr lang="en-US" sz="2400" u="none" strike="noStrike">
                          <a:effectLst/>
                        </a:rPr>
                        <a:t>China</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4,633</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0.3</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2871951501"/>
                  </a:ext>
                </a:extLst>
              </a:tr>
              <a:tr h="429500">
                <a:tc>
                  <a:txBody>
                    <a:bodyPr/>
                    <a:lstStyle/>
                    <a:p>
                      <a:pPr algn="l" fontAlgn="ctr"/>
                      <a:r>
                        <a:rPr lang="en-US" sz="2400" u="none" strike="noStrike">
                          <a:effectLst/>
                        </a:rPr>
                        <a:t>Japan</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603</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0.4</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1275483490"/>
                  </a:ext>
                </a:extLst>
              </a:tr>
              <a:tr h="429500">
                <a:tc>
                  <a:txBody>
                    <a:bodyPr/>
                    <a:lstStyle/>
                    <a:p>
                      <a:pPr algn="l" fontAlgn="ctr"/>
                      <a:r>
                        <a:rPr lang="en-US" sz="2400" u="none" strike="noStrike">
                          <a:effectLst/>
                        </a:rPr>
                        <a:t>Korea</a:t>
                      </a:r>
                      <a:endParaRPr lang="en-US"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a:effectLst/>
                        </a:rPr>
                        <a:t>256</a:t>
                      </a:r>
                      <a:endParaRPr lang="en-US" altLang="ja-JP" sz="2400" b="0" i="0" u="none" strike="noStrike">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tc>
                  <a:txBody>
                    <a:bodyPr/>
                    <a:lstStyle/>
                    <a:p>
                      <a:pPr algn="r" fontAlgn="ctr"/>
                      <a:r>
                        <a:rPr lang="en-US" altLang="ja-JP" sz="2400" u="none" strike="noStrike" dirty="0">
                          <a:effectLst/>
                        </a:rPr>
                        <a:t>0.5</a:t>
                      </a:r>
                      <a:endParaRPr lang="en-US" altLang="ja-JP" sz="2400" b="0" i="0" u="none" strike="noStrike" dirty="0">
                        <a:solidFill>
                          <a:srgbClr val="000000"/>
                        </a:solidFill>
                        <a:effectLst/>
                        <a:latin typeface="Arial Black" panose="020B0A04020102020204" pitchFamily="34" charset="0"/>
                        <a:ea typeface="游ゴシック" panose="020B0400000000000000" pitchFamily="50" charset="-128"/>
                      </a:endParaRPr>
                    </a:p>
                  </a:txBody>
                  <a:tcPr marL="9511" marR="9511" marT="9511" marB="0" anchor="ctr"/>
                </a:tc>
                <a:extLst>
                  <a:ext uri="{0D108BD9-81ED-4DB2-BD59-A6C34878D82A}">
                    <a16:rowId xmlns:a16="http://schemas.microsoft.com/office/drawing/2014/main" xmlns="" val="1486216205"/>
                  </a:ext>
                </a:extLst>
              </a:tr>
            </a:tbl>
          </a:graphicData>
        </a:graphic>
      </p:graphicFrame>
    </p:spTree>
    <p:extLst>
      <p:ext uri="{BB962C8B-B14F-4D97-AF65-F5344CB8AC3E}">
        <p14:creationId xmlns:p14="http://schemas.microsoft.com/office/powerpoint/2010/main" val="40506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4CBE3CF-8DA2-A04F-A490-562D8F58263B}"/>
              </a:ext>
            </a:extLst>
          </p:cNvPr>
          <p:cNvSpPr>
            <a:spLocks noGrp="1"/>
          </p:cNvSpPr>
          <p:nvPr>
            <p:ph type="ctrTitle"/>
          </p:nvPr>
        </p:nvSpPr>
        <p:spPr>
          <a:xfrm>
            <a:off x="932381" y="1350413"/>
            <a:ext cx="7297220" cy="755150"/>
          </a:xfrm>
        </p:spPr>
        <p:txBody>
          <a:bodyPr/>
          <a:lstStyle/>
          <a:p>
            <a:r>
              <a:rPr lang="en-US" altLang="ja-JP" sz="2700" dirty="0">
                <a:latin typeface="Arial Black" panose="020B0A04020102020204" pitchFamily="34" charset="0"/>
                <a:cs typeface="Arial" panose="020B0604020202020204" pitchFamily="34" charset="0"/>
              </a:rPr>
              <a:t>overwhelming hospitals?</a:t>
            </a:r>
            <a:endParaRPr lang="ja-JP" altLang="en-US" sz="2700" dirty="0">
              <a:latin typeface="Arial Black" panose="020B0A04020102020204" pitchFamily="34" charset="0"/>
            </a:endParaRPr>
          </a:p>
        </p:txBody>
      </p:sp>
      <p:graphicFrame>
        <p:nvGraphicFramePr>
          <p:cNvPr id="6" name="グラフ 5">
            <a:extLst>
              <a:ext uri="{FF2B5EF4-FFF2-40B4-BE49-F238E27FC236}">
                <a16:creationId xmlns:a16="http://schemas.microsoft.com/office/drawing/2014/main" xmlns="" id="{3032A8DC-1849-4348-A846-BBFF700D3768}"/>
              </a:ext>
            </a:extLst>
          </p:cNvPr>
          <p:cNvGraphicFramePr>
            <a:graphicFrameLocks/>
          </p:cNvGraphicFramePr>
          <p:nvPr>
            <p:extLst/>
          </p:nvPr>
        </p:nvGraphicFramePr>
        <p:xfrm>
          <a:off x="578163" y="2105560"/>
          <a:ext cx="4203900" cy="3483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xmlns="" id="{E85BFDAC-C7FD-AC4F-9651-A87F45FD037A}"/>
              </a:ext>
            </a:extLst>
          </p:cNvPr>
          <p:cNvGraphicFramePr>
            <a:graphicFrameLocks/>
          </p:cNvGraphicFramePr>
          <p:nvPr>
            <p:extLst/>
          </p:nvPr>
        </p:nvGraphicFramePr>
        <p:xfrm>
          <a:off x="4896695" y="2105562"/>
          <a:ext cx="3669300" cy="3483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xmlns="" id="{214C2302-AD53-459E-A1A8-42853706B9EF}"/>
              </a:ext>
            </a:extLst>
          </p:cNvPr>
          <p:cNvGraphicFramePr>
            <a:graphicFrameLocks/>
          </p:cNvGraphicFramePr>
          <p:nvPr>
            <p:extLst/>
          </p:nvPr>
        </p:nvGraphicFramePr>
        <p:xfrm>
          <a:off x="4896695" y="2105560"/>
          <a:ext cx="3669300" cy="3483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721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30D5BD4-326B-4955-9A47-8EA2460A6610}"/>
              </a:ext>
            </a:extLst>
          </p:cNvPr>
          <p:cNvSpPr>
            <a:spLocks noGrp="1"/>
          </p:cNvSpPr>
          <p:nvPr>
            <p:ph type="title"/>
          </p:nvPr>
        </p:nvSpPr>
        <p:spPr>
          <a:xfrm>
            <a:off x="938759" y="1296474"/>
            <a:ext cx="7633742" cy="624155"/>
          </a:xfrm>
        </p:spPr>
        <p:txBody>
          <a:bodyPr>
            <a:normAutofit fontScale="90000"/>
          </a:bodyPr>
          <a:lstStyle/>
          <a:p>
            <a:r>
              <a:rPr lang="en-US" altLang="ja-JP" sz="3300" dirty="0">
                <a:latin typeface="Arial Black" panose="020B0A04020102020204" pitchFamily="34" charset="0"/>
                <a:cs typeface="Arial" panose="020B0604020202020204" pitchFamily="34" charset="0"/>
              </a:rPr>
              <a:t>Characteristics in Japan</a:t>
            </a:r>
            <a:r>
              <a:rPr lang="en-US" altLang="ja-JP" sz="4050" dirty="0">
                <a:latin typeface="Arial" panose="020B0604020202020204" pitchFamily="34" charset="0"/>
                <a:cs typeface="Arial" panose="020B0604020202020204" pitchFamily="34" charset="0"/>
              </a:rPr>
              <a:t/>
            </a:r>
            <a:br>
              <a:rPr lang="en-US" altLang="ja-JP" sz="4050" dirty="0">
                <a:latin typeface="Arial" panose="020B0604020202020204" pitchFamily="34" charset="0"/>
                <a:cs typeface="Arial" panose="020B0604020202020204" pitchFamily="34" charset="0"/>
              </a:rPr>
            </a:br>
            <a:endParaRPr kumimoji="1" lang="ja-JP" altLang="en-US" dirty="0"/>
          </a:p>
        </p:txBody>
      </p:sp>
      <p:sp>
        <p:nvSpPr>
          <p:cNvPr id="3" name="コンテンツ プレースホルダー 2">
            <a:extLst>
              <a:ext uri="{FF2B5EF4-FFF2-40B4-BE49-F238E27FC236}">
                <a16:creationId xmlns:a16="http://schemas.microsoft.com/office/drawing/2014/main" xmlns="" id="{8B508F3D-0E8E-407A-842F-3E36E22F1062}"/>
              </a:ext>
            </a:extLst>
          </p:cNvPr>
          <p:cNvSpPr>
            <a:spLocks noGrp="1"/>
          </p:cNvSpPr>
          <p:nvPr>
            <p:ph idx="1"/>
          </p:nvPr>
        </p:nvSpPr>
        <p:spPr>
          <a:xfrm>
            <a:off x="938759" y="1920628"/>
            <a:ext cx="7633742" cy="3346319"/>
          </a:xfrm>
        </p:spPr>
        <p:txBody>
          <a:bodyPr>
            <a:normAutofit fontScale="92500" lnSpcReduction="20000"/>
          </a:bodyPr>
          <a:lstStyle/>
          <a:p>
            <a:r>
              <a:rPr lang="en-US" altLang="ja-JP" sz="1800" dirty="0">
                <a:latin typeface="Arial" panose="020B0604020202020204" pitchFamily="34" charset="0"/>
                <a:cs typeface="Arial" panose="020B0604020202020204" pitchFamily="34" charset="0"/>
              </a:rPr>
              <a:t>80% of medical institutions are small local private sectors.</a:t>
            </a:r>
          </a:p>
          <a:p>
            <a:r>
              <a:rPr lang="en-US" altLang="ja-JP" sz="1800" dirty="0">
                <a:latin typeface="Arial" panose="020B0604020202020204" pitchFamily="34" charset="0"/>
                <a:cs typeface="Arial" panose="020B0604020202020204" pitchFamily="34" charset="0"/>
              </a:rPr>
              <a:t>They organized a political pressure group named Japan Medical Association, which has strong political power.</a:t>
            </a:r>
          </a:p>
          <a:p>
            <a:r>
              <a:rPr lang="en-US" altLang="ja-JP" sz="1800" dirty="0">
                <a:latin typeface="Arial" panose="020B0604020202020204" pitchFamily="34" charset="0"/>
                <a:cs typeface="Arial" panose="020B0604020202020204" pitchFamily="34" charset="0"/>
              </a:rPr>
              <a:t>We do not have clear discrimination between beds for acute care and chronic care.</a:t>
            </a:r>
          </a:p>
          <a:p>
            <a:r>
              <a:rPr lang="en-US" altLang="ja-JP" sz="1800" dirty="0">
                <a:latin typeface="Arial" panose="020B0604020202020204" pitchFamily="34" charset="0"/>
                <a:cs typeface="Arial" panose="020B0604020202020204" pitchFamily="34" charset="0"/>
              </a:rPr>
              <a:t>Small local private sectors have a lot of beds for acute care, but the reality is that the chronic stage patients are hospitalized.</a:t>
            </a:r>
          </a:p>
          <a:p>
            <a:r>
              <a:rPr lang="en-US" altLang="ja-JP" sz="1800" dirty="0">
                <a:latin typeface="Arial" panose="020B0604020202020204" pitchFamily="34" charset="0"/>
                <a:cs typeface="Arial" panose="020B0604020202020204" pitchFamily="34" charset="0"/>
              </a:rPr>
              <a:t>They are reluctant to implement telemedicine as it expands the range of medical institutions that patients can choose.</a:t>
            </a:r>
          </a:p>
          <a:p>
            <a:r>
              <a:rPr lang="en-US" altLang="ja-JP" sz="1800" dirty="0">
                <a:latin typeface="Arial" panose="020B0604020202020204" pitchFamily="34" charset="0"/>
                <a:cs typeface="Arial" panose="020B0604020202020204" pitchFamily="34" charset="0"/>
              </a:rPr>
              <a:t>Following </a:t>
            </a:r>
            <a:r>
              <a:rPr lang="en-US" altLang="ja-JP" sz="1800">
                <a:latin typeface="Arial" panose="020B0604020202020204" pitchFamily="34" charset="0"/>
                <a:cs typeface="Arial" panose="020B0604020202020204" pitchFamily="34" charset="0"/>
              </a:rPr>
              <a:t>the COVID pandemic</a:t>
            </a:r>
            <a:r>
              <a:rPr lang="en-US" altLang="ja-JP" sz="1800" dirty="0">
                <a:latin typeface="Arial" panose="020B0604020202020204" pitchFamily="34" charset="0"/>
                <a:cs typeface="Arial" panose="020B0604020202020204" pitchFamily="34" charset="0"/>
              </a:rPr>
              <a:t>, telemedicine has been approved only under several strict conditions.</a:t>
            </a:r>
          </a:p>
          <a:p>
            <a:endParaRPr kumimoji="1" lang="ja-JP" altLang="en-US" dirty="0"/>
          </a:p>
        </p:txBody>
      </p:sp>
    </p:spTree>
    <p:extLst>
      <p:ext uri="{BB962C8B-B14F-4D97-AF65-F5344CB8AC3E}">
        <p14:creationId xmlns:p14="http://schemas.microsoft.com/office/powerpoint/2010/main" val="88082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6E31CE6-1226-9E4F-9E27-1A8B2B7FC54B}"/>
              </a:ext>
            </a:extLst>
          </p:cNvPr>
          <p:cNvSpPr/>
          <p:nvPr/>
        </p:nvSpPr>
        <p:spPr>
          <a:xfrm>
            <a:off x="1653989" y="1896034"/>
            <a:ext cx="5876364" cy="2215991"/>
          </a:xfrm>
          <a:prstGeom prst="rect">
            <a:avLst/>
          </a:prstGeom>
        </p:spPr>
        <p:txBody>
          <a:bodyPr wrap="square">
            <a:spAutoFit/>
          </a:bodyPr>
          <a:lstStyle/>
          <a:p>
            <a:pPr>
              <a:spcBef>
                <a:spcPts val="0"/>
              </a:spcBef>
              <a:spcAft>
                <a:spcPts val="0"/>
              </a:spcAft>
            </a:pPr>
            <a:r>
              <a:rPr lang="en-US" sz="2400" b="1" dirty="0">
                <a:solidFill>
                  <a:srgbClr val="FF0000"/>
                </a:solidFill>
                <a:latin typeface="Lucida Sans Unicode"/>
                <a:cs typeface="+mn-cs"/>
              </a:rPr>
              <a:t>Lawrence FRIEDMAN,M.D.</a:t>
            </a:r>
            <a:r>
              <a:rPr lang="en-US" sz="2400" dirty="0">
                <a:solidFill>
                  <a:prstClr val="black"/>
                </a:solidFill>
                <a:latin typeface="Lucida Sans Unicode"/>
                <a:cs typeface="+mn-cs"/>
              </a:rPr>
              <a:t>.</a:t>
            </a:r>
          </a:p>
          <a:p>
            <a:pPr fontAlgn="auto">
              <a:spcBef>
                <a:spcPts val="0"/>
              </a:spcBef>
              <a:spcAft>
                <a:spcPts val="0"/>
              </a:spcAft>
            </a:pPr>
            <a:r>
              <a:rPr lang="en-US" sz="2400" dirty="0">
                <a:solidFill>
                  <a:prstClr val="black"/>
                </a:solidFill>
                <a:latin typeface="Lucida Sans Unicode"/>
                <a:cs typeface="+mn-cs"/>
              </a:rPr>
              <a:t>Professor of Medicine</a:t>
            </a:r>
          </a:p>
          <a:p>
            <a:pPr fontAlgn="auto">
              <a:spcBef>
                <a:spcPts val="0"/>
              </a:spcBef>
              <a:spcAft>
                <a:spcPts val="0"/>
              </a:spcAft>
            </a:pPr>
            <a:r>
              <a:rPr lang="en-US" sz="2400" dirty="0">
                <a:solidFill>
                  <a:prstClr val="black"/>
                </a:solidFill>
                <a:latin typeface="Lucida Sans Unicode"/>
                <a:cs typeface="+mn-cs"/>
              </a:rPr>
              <a:t>Associate Dean for Clinical Affairs</a:t>
            </a:r>
          </a:p>
          <a:p>
            <a:pPr fontAlgn="auto">
              <a:spcBef>
                <a:spcPts val="0"/>
              </a:spcBef>
              <a:spcAft>
                <a:spcPts val="0"/>
              </a:spcAft>
            </a:pPr>
            <a:r>
              <a:rPr lang="en-US" sz="2400" dirty="0">
                <a:solidFill>
                  <a:prstClr val="black"/>
                </a:solidFill>
                <a:latin typeface="Lucida Sans Unicode"/>
                <a:cs typeface="+mn-cs"/>
              </a:rPr>
              <a:t>University of California, San Diego Health System and School of Medicine</a:t>
            </a:r>
          </a:p>
          <a:p>
            <a:pPr marL="109728">
              <a:spcBef>
                <a:spcPts val="0"/>
              </a:spcBef>
              <a:spcAft>
                <a:spcPts val="0"/>
              </a:spcAft>
            </a:pPr>
            <a:endParaRPr lang="en-US" dirty="0">
              <a:solidFill>
                <a:prstClr val="black"/>
              </a:solidFill>
              <a:latin typeface="Lucida Sans Unicode"/>
              <a:cs typeface="+mn-cs"/>
            </a:endParaRPr>
          </a:p>
        </p:txBody>
      </p:sp>
    </p:spTree>
    <p:extLst>
      <p:ext uri="{BB962C8B-B14F-4D97-AF65-F5344CB8AC3E}">
        <p14:creationId xmlns:p14="http://schemas.microsoft.com/office/powerpoint/2010/main" val="4030852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73327-FC9C-2C4D-94ED-77CEDB96069D}"/>
              </a:ext>
            </a:extLst>
          </p:cNvPr>
          <p:cNvSpPr>
            <a:spLocks noGrp="1"/>
          </p:cNvSpPr>
          <p:nvPr>
            <p:ph type="title"/>
          </p:nvPr>
        </p:nvSpPr>
        <p:spPr>
          <a:xfrm>
            <a:off x="321371" y="152400"/>
            <a:ext cx="8246432" cy="661792"/>
          </a:xfrm>
        </p:spPr>
        <p:txBody>
          <a:bodyPr>
            <a:normAutofit/>
          </a:bodyPr>
          <a:lstStyle/>
          <a:p>
            <a:r>
              <a:rPr lang="en-US" sz="3200" b="1" dirty="0">
                <a:solidFill>
                  <a:srgbClr val="00B0F0"/>
                </a:solidFill>
              </a:rPr>
              <a:t>The Good</a:t>
            </a:r>
          </a:p>
        </p:txBody>
      </p:sp>
      <p:sp>
        <p:nvSpPr>
          <p:cNvPr id="3" name="Content Placeholder 2">
            <a:extLst>
              <a:ext uri="{FF2B5EF4-FFF2-40B4-BE49-F238E27FC236}">
                <a16:creationId xmlns="" xmlns:a16="http://schemas.microsoft.com/office/drawing/2014/main" id="{2B2850BE-7F2A-2243-97CC-4DED596ED9C8}"/>
              </a:ext>
            </a:extLst>
          </p:cNvPr>
          <p:cNvSpPr>
            <a:spLocks noGrp="1"/>
          </p:cNvSpPr>
          <p:nvPr>
            <p:ph idx="1"/>
          </p:nvPr>
        </p:nvSpPr>
        <p:spPr>
          <a:xfrm>
            <a:off x="317500" y="1189974"/>
            <a:ext cx="8518524" cy="4944658"/>
          </a:xfrm>
        </p:spPr>
        <p:txBody>
          <a:bodyPr>
            <a:normAutofit fontScale="32500" lnSpcReduction="20000"/>
          </a:bodyPr>
          <a:lstStyle/>
          <a:p>
            <a:r>
              <a:rPr lang="en-US" sz="9800" dirty="0"/>
              <a:t>Research</a:t>
            </a:r>
          </a:p>
          <a:p>
            <a:pPr lvl="1"/>
            <a:r>
              <a:rPr lang="en-US" sz="6400" dirty="0"/>
              <a:t>Will result in new vaccines and treatments</a:t>
            </a:r>
          </a:p>
          <a:p>
            <a:pPr lvl="1"/>
            <a:r>
              <a:rPr lang="en-US" sz="6400" dirty="0"/>
              <a:t>Success may spill over to breakthroughs in cancer and other virally mediated diseases.</a:t>
            </a:r>
          </a:p>
          <a:p>
            <a:r>
              <a:rPr lang="en-US" sz="9600" dirty="0"/>
              <a:t>Public Health</a:t>
            </a:r>
          </a:p>
          <a:p>
            <a:pPr lvl="1"/>
            <a:r>
              <a:rPr lang="en-US" sz="6400" dirty="0"/>
              <a:t>Regionally Effective and can Work</a:t>
            </a:r>
          </a:p>
          <a:p>
            <a:pPr lvl="1"/>
            <a:r>
              <a:rPr lang="en-US" sz="6400" dirty="0"/>
              <a:t>New Zealand is a great example---takes political will </a:t>
            </a:r>
          </a:p>
          <a:p>
            <a:r>
              <a:rPr lang="en-US" sz="9600" dirty="0"/>
              <a:t>Medical</a:t>
            </a:r>
          </a:p>
          <a:p>
            <a:pPr lvl="1"/>
            <a:r>
              <a:rPr lang="en-US" sz="6400" dirty="0"/>
              <a:t>Incredible Acts of Valore and Dedication</a:t>
            </a:r>
          </a:p>
          <a:p>
            <a:pPr lvl="1"/>
            <a:r>
              <a:rPr lang="en-US" sz="6400" dirty="0"/>
              <a:t>Internet allows instance sharing of new medical knowledge</a:t>
            </a:r>
          </a:p>
          <a:p>
            <a:pPr lvl="1"/>
            <a:r>
              <a:rPr lang="en-US" sz="6400" dirty="0"/>
              <a:t>New Technology and new applications</a:t>
            </a:r>
          </a:p>
          <a:p>
            <a:pPr lvl="2"/>
            <a:r>
              <a:rPr lang="en-US" sz="6400" dirty="0"/>
              <a:t>Mobile devices, application of Artificial Intelligence</a:t>
            </a:r>
          </a:p>
          <a:p>
            <a:pPr lvl="2"/>
            <a:r>
              <a:rPr lang="en-US" sz="6400" dirty="0"/>
              <a:t>Contact Tracing</a:t>
            </a:r>
          </a:p>
          <a:p>
            <a:pPr lvl="2"/>
            <a:r>
              <a:rPr lang="en-US" sz="6400" dirty="0"/>
              <a:t>Rapid deployment of Telemedicine (TM)</a:t>
            </a:r>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93077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BFA42-ED72-1E42-9150-439F19755D91}"/>
              </a:ext>
            </a:extLst>
          </p:cNvPr>
          <p:cNvSpPr>
            <a:spLocks noGrp="1"/>
          </p:cNvSpPr>
          <p:nvPr>
            <p:ph type="title"/>
          </p:nvPr>
        </p:nvSpPr>
        <p:spPr/>
        <p:txBody>
          <a:bodyPr/>
          <a:lstStyle/>
          <a:p>
            <a:r>
              <a:rPr lang="en-US" dirty="0"/>
              <a:t>  </a:t>
            </a:r>
            <a:r>
              <a:rPr lang="en-US" sz="3200" b="1" dirty="0">
                <a:solidFill>
                  <a:srgbClr val="00B0F0"/>
                </a:solidFill>
              </a:rPr>
              <a:t>TM Catalysts (Motivations)</a:t>
            </a:r>
          </a:p>
        </p:txBody>
      </p:sp>
      <p:sp>
        <p:nvSpPr>
          <p:cNvPr id="3" name="Content Placeholder 2">
            <a:extLst>
              <a:ext uri="{FF2B5EF4-FFF2-40B4-BE49-F238E27FC236}">
                <a16:creationId xmlns="" xmlns:a16="http://schemas.microsoft.com/office/drawing/2014/main" id="{F36B5844-81A9-B949-B99F-69FDC1C9A177}"/>
              </a:ext>
            </a:extLst>
          </p:cNvPr>
          <p:cNvSpPr>
            <a:spLocks noGrp="1"/>
          </p:cNvSpPr>
          <p:nvPr>
            <p:ph idx="1"/>
          </p:nvPr>
        </p:nvSpPr>
        <p:spPr>
          <a:xfrm>
            <a:off x="317500" y="1302708"/>
            <a:ext cx="8518524" cy="4831924"/>
          </a:xfrm>
        </p:spPr>
        <p:txBody>
          <a:bodyPr/>
          <a:lstStyle/>
          <a:p>
            <a:r>
              <a:rPr lang="en-US" sz="2800" dirty="0"/>
              <a:t>Main Motivation: Policy not Technology</a:t>
            </a:r>
          </a:p>
          <a:p>
            <a:r>
              <a:rPr lang="en-US" sz="2800" dirty="0"/>
              <a:t>Medicare</a:t>
            </a:r>
          </a:p>
          <a:p>
            <a:pPr lvl="1"/>
            <a:r>
              <a:rPr lang="en-US" sz="1800" dirty="0"/>
              <a:t>Waiver to Pay for TM</a:t>
            </a:r>
          </a:p>
          <a:p>
            <a:pPr lvl="1"/>
            <a:r>
              <a:rPr lang="en-US" sz="1800" dirty="0"/>
              <a:t>Waiver to Pay for Telephone</a:t>
            </a:r>
          </a:p>
          <a:p>
            <a:pPr lvl="1"/>
            <a:r>
              <a:rPr lang="en-US" sz="1800" dirty="0"/>
              <a:t>Waiver to cross state lines</a:t>
            </a:r>
          </a:p>
          <a:p>
            <a:pPr lvl="1"/>
            <a:r>
              <a:rPr lang="en-US" sz="1800" dirty="0"/>
              <a:t>These are waiver, not laws </a:t>
            </a:r>
          </a:p>
          <a:p>
            <a:pPr lvl="2"/>
            <a:r>
              <a:rPr lang="en-US" sz="1800" dirty="0"/>
              <a:t>Not clear what will remain post-COVID</a:t>
            </a:r>
          </a:p>
          <a:p>
            <a:r>
              <a:rPr lang="en-US" sz="2800" dirty="0"/>
              <a:t>Social Distancing</a:t>
            </a:r>
          </a:p>
          <a:p>
            <a:pPr lvl="1"/>
            <a:r>
              <a:rPr lang="en-US" sz="1800" dirty="0"/>
              <a:t>Patients and Doctors Understand the Need and Find it works well</a:t>
            </a:r>
          </a:p>
          <a:p>
            <a:pPr lvl="2"/>
            <a:r>
              <a:rPr lang="en-US" sz="1800" dirty="0"/>
              <a:t>Pick the right circumstance and patients</a:t>
            </a:r>
          </a:p>
          <a:p>
            <a:r>
              <a:rPr lang="en-US" sz="2800" dirty="0"/>
              <a:t>Not So Much New Technology But New and Broader Applications</a:t>
            </a:r>
          </a:p>
          <a:p>
            <a:endParaRPr lang="en-US" dirty="0"/>
          </a:p>
          <a:p>
            <a:pPr marL="0" indent="0">
              <a:buNone/>
            </a:pPr>
            <a:endParaRPr lang="en-US" dirty="0"/>
          </a:p>
        </p:txBody>
      </p:sp>
    </p:spTree>
    <p:extLst>
      <p:ext uri="{BB962C8B-B14F-4D97-AF65-F5344CB8AC3E}">
        <p14:creationId xmlns:p14="http://schemas.microsoft.com/office/powerpoint/2010/main" val="103582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461883" y="4912868"/>
            <a:ext cx="6592353" cy="1185854"/>
          </a:xfrm>
        </p:spPr>
        <p:txBody>
          <a:bodyPr>
            <a:normAutofit fontScale="85000" lnSpcReduction="20000"/>
          </a:bodyPr>
          <a:lstStyle/>
          <a:p>
            <a:r>
              <a:rPr lang="en-US" sz="1400" b="1" dirty="0"/>
              <a:t>The result has been an exponential increase in the number of telehealth visits conducted by the University of California health systems. The vast majority of these telehealth encounters have been by converting traditional in person appointments to telehealth.   This has created remarkable access to medical expertise during this difficult time, while protecting patients and clinicians from exposure to COVID-19, therefore also saving PPE for the health system.  </a:t>
            </a:r>
            <a:r>
              <a:rPr lang="en-US" dirty="0"/>
              <a:t/>
            </a:r>
            <a:br>
              <a:rPr lang="en-US" dirty="0"/>
            </a:br>
            <a:endParaRPr lang="en-US" dirty="0"/>
          </a:p>
        </p:txBody>
      </p:sp>
      <p:sp>
        <p:nvSpPr>
          <p:cNvPr id="6" name="Rectangle 5"/>
          <p:cNvSpPr/>
          <p:nvPr/>
        </p:nvSpPr>
        <p:spPr>
          <a:xfrm>
            <a:off x="1215025" y="325677"/>
            <a:ext cx="1613083" cy="769441"/>
          </a:xfrm>
          <a:prstGeom prst="rect">
            <a:avLst/>
          </a:prstGeom>
        </p:spPr>
        <p:txBody>
          <a:bodyPr wrap="square">
            <a:spAutoFit/>
          </a:bodyPr>
          <a:lstStyle/>
          <a:p>
            <a:pPr algn="ctr"/>
            <a:r>
              <a:rPr lang="en-US" sz="1100" b="1" i="1" dirty="0"/>
              <a:t>This includes all 6 UC Health sites (UCSF, UCD, UCSD, UCLA, UCI, and UCR)</a:t>
            </a:r>
          </a:p>
        </p:txBody>
      </p:sp>
      <p:graphicFrame>
        <p:nvGraphicFramePr>
          <p:cNvPr id="10" name="Chart 9"/>
          <p:cNvGraphicFramePr>
            <a:graphicFrameLocks/>
          </p:cNvGraphicFramePr>
          <p:nvPr>
            <p:extLst/>
          </p:nvPr>
        </p:nvGraphicFramePr>
        <p:xfrm>
          <a:off x="864296" y="1095118"/>
          <a:ext cx="7603299" cy="3817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694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1370" y="212943"/>
            <a:ext cx="8642539" cy="6116640"/>
          </a:xfrm>
          <a:prstGeom prst="rect">
            <a:avLst/>
          </a:prstGeo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3991A-FCE3-DE45-9C56-3EDBD057E1A9}" type="slidenum">
              <a:rPr lang="en-US" smtClean="0"/>
              <a:t>27</a:t>
            </a:fld>
            <a:endParaRPr lang="en-US"/>
          </a:p>
        </p:txBody>
      </p:sp>
    </p:spTree>
    <p:extLst>
      <p:ext uri="{BB962C8B-B14F-4D97-AF65-F5344CB8AC3E}">
        <p14:creationId xmlns:p14="http://schemas.microsoft.com/office/powerpoint/2010/main" val="376283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0300F-DC44-A746-864B-172F413B00C5}"/>
              </a:ext>
            </a:extLst>
          </p:cNvPr>
          <p:cNvSpPr>
            <a:spLocks noGrp="1"/>
          </p:cNvSpPr>
          <p:nvPr>
            <p:ph type="title"/>
          </p:nvPr>
        </p:nvSpPr>
        <p:spPr/>
        <p:txBody>
          <a:bodyPr>
            <a:normAutofit/>
          </a:bodyPr>
          <a:lstStyle/>
          <a:p>
            <a:r>
              <a:rPr lang="en-US" sz="3200" b="1" dirty="0">
                <a:solidFill>
                  <a:srgbClr val="FFC000"/>
                </a:solidFill>
              </a:rPr>
              <a:t>The Bad</a:t>
            </a:r>
          </a:p>
        </p:txBody>
      </p:sp>
      <p:sp>
        <p:nvSpPr>
          <p:cNvPr id="3" name="Content Placeholder 2">
            <a:extLst>
              <a:ext uri="{FF2B5EF4-FFF2-40B4-BE49-F238E27FC236}">
                <a16:creationId xmlns="" xmlns:a16="http://schemas.microsoft.com/office/drawing/2014/main" id="{C07AEC27-3459-8648-8AED-2405B435031D}"/>
              </a:ext>
            </a:extLst>
          </p:cNvPr>
          <p:cNvSpPr>
            <a:spLocks noGrp="1"/>
          </p:cNvSpPr>
          <p:nvPr>
            <p:ph idx="1"/>
          </p:nvPr>
        </p:nvSpPr>
        <p:spPr>
          <a:xfrm>
            <a:off x="430234" y="1563900"/>
            <a:ext cx="8518524" cy="4525963"/>
          </a:xfrm>
        </p:spPr>
        <p:txBody>
          <a:bodyPr>
            <a:normAutofit fontScale="92500"/>
          </a:bodyPr>
          <a:lstStyle/>
          <a:p>
            <a:r>
              <a:rPr lang="en-US" sz="3000" dirty="0"/>
              <a:t>Research</a:t>
            </a:r>
          </a:p>
          <a:p>
            <a:pPr lvl="1"/>
            <a:r>
              <a:rPr lang="en-US" sz="1900" dirty="0"/>
              <a:t>Lots of competition but questionable collaboration</a:t>
            </a:r>
          </a:p>
          <a:p>
            <a:pPr lvl="1"/>
            <a:r>
              <a:rPr lang="en-US" sz="1900" dirty="0"/>
              <a:t>Propagation of False Claims about unproven treatments</a:t>
            </a:r>
          </a:p>
          <a:p>
            <a:r>
              <a:rPr lang="en-US" sz="3000" dirty="0"/>
              <a:t>Public Health </a:t>
            </a:r>
          </a:p>
          <a:p>
            <a:pPr lvl="1"/>
            <a:r>
              <a:rPr lang="en-US" sz="1900" dirty="0"/>
              <a:t>Public Health Departments Caught Under Funded and Unprepared</a:t>
            </a:r>
          </a:p>
          <a:p>
            <a:pPr lvl="1"/>
            <a:r>
              <a:rPr lang="en-US" sz="1900" dirty="0"/>
              <a:t>Decisions Often Political and Not Public Health Supported</a:t>
            </a:r>
          </a:p>
          <a:p>
            <a:r>
              <a:rPr lang="en-US" sz="3000" dirty="0"/>
              <a:t>Medical</a:t>
            </a:r>
          </a:p>
          <a:p>
            <a:pPr lvl="1"/>
            <a:r>
              <a:rPr lang="en-US" sz="1900" dirty="0"/>
              <a:t>Work force sometime afraid to go to work and often way understaffed/sick</a:t>
            </a:r>
          </a:p>
          <a:p>
            <a:pPr lvl="1"/>
            <a:r>
              <a:rPr lang="en-US" sz="1900" dirty="0"/>
              <a:t>Professionals forced to provide care when they are not experienced or fully trained</a:t>
            </a:r>
          </a:p>
          <a:p>
            <a:pPr lvl="1"/>
            <a:r>
              <a:rPr lang="en-US" sz="1900" dirty="0"/>
              <a:t>Lack of Equipment and Proper Space in Some Locations</a:t>
            </a:r>
          </a:p>
          <a:p>
            <a:pPr lvl="1"/>
            <a:r>
              <a:rPr lang="en-US" sz="1900" dirty="0"/>
              <a:t>Huge Financial Strain on the Health system</a:t>
            </a:r>
          </a:p>
        </p:txBody>
      </p:sp>
    </p:spTree>
    <p:extLst>
      <p:ext uri="{BB962C8B-B14F-4D97-AF65-F5344CB8AC3E}">
        <p14:creationId xmlns:p14="http://schemas.microsoft.com/office/powerpoint/2010/main" val="2365151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60C6DB-DC69-2A41-B6B9-FE9780D1320B}"/>
              </a:ext>
            </a:extLst>
          </p:cNvPr>
          <p:cNvSpPr>
            <a:spLocks noGrp="1"/>
          </p:cNvSpPr>
          <p:nvPr>
            <p:ph type="title"/>
          </p:nvPr>
        </p:nvSpPr>
        <p:spPr>
          <a:xfrm>
            <a:off x="321371" y="152400"/>
            <a:ext cx="8528424" cy="736948"/>
          </a:xfrm>
        </p:spPr>
        <p:txBody>
          <a:bodyPr>
            <a:normAutofit/>
          </a:bodyPr>
          <a:lstStyle/>
          <a:p>
            <a:r>
              <a:rPr lang="en-US" sz="3200" b="1" dirty="0">
                <a:solidFill>
                  <a:srgbClr val="FF0000"/>
                </a:solidFill>
              </a:rPr>
              <a:t>The Ugly</a:t>
            </a:r>
          </a:p>
        </p:txBody>
      </p:sp>
      <p:sp>
        <p:nvSpPr>
          <p:cNvPr id="3" name="Content Placeholder 2">
            <a:extLst>
              <a:ext uri="{FF2B5EF4-FFF2-40B4-BE49-F238E27FC236}">
                <a16:creationId xmlns="" xmlns:a16="http://schemas.microsoft.com/office/drawing/2014/main" id="{CE4F4471-8727-5543-9294-74591DC9A48D}"/>
              </a:ext>
            </a:extLst>
          </p:cNvPr>
          <p:cNvSpPr>
            <a:spLocks noGrp="1"/>
          </p:cNvSpPr>
          <p:nvPr>
            <p:ph idx="1"/>
          </p:nvPr>
        </p:nvSpPr>
        <p:spPr>
          <a:xfrm>
            <a:off x="317500" y="1102290"/>
            <a:ext cx="8518524" cy="5032342"/>
          </a:xfrm>
        </p:spPr>
        <p:txBody>
          <a:bodyPr>
            <a:normAutofit fontScale="25000" lnSpcReduction="20000"/>
          </a:bodyPr>
          <a:lstStyle/>
          <a:p>
            <a:r>
              <a:rPr lang="en-US" sz="8600" dirty="0"/>
              <a:t>Political</a:t>
            </a:r>
          </a:p>
          <a:p>
            <a:pPr lvl="1"/>
            <a:r>
              <a:rPr lang="en-US" sz="7200" dirty="0"/>
              <a:t>Lack of Trust, Accountability and Competency</a:t>
            </a:r>
          </a:p>
          <a:p>
            <a:pPr lvl="1"/>
            <a:r>
              <a:rPr lang="en-US" sz="7200" dirty="0"/>
              <a:t>Not  Bringing the US Together As One Might Expect</a:t>
            </a:r>
          </a:p>
          <a:p>
            <a:pPr lvl="1"/>
            <a:r>
              <a:rPr lang="en-US" sz="7200" dirty="0"/>
              <a:t>Lack of Central Planning or Organized Coherent Response</a:t>
            </a:r>
          </a:p>
          <a:p>
            <a:pPr lvl="1"/>
            <a:r>
              <a:rPr lang="en-US" sz="7200" dirty="0"/>
              <a:t>States Making Decisions without Federal Principles or Guidelines</a:t>
            </a:r>
          </a:p>
          <a:p>
            <a:r>
              <a:rPr lang="en-US" sz="8600" dirty="0"/>
              <a:t>Public Health </a:t>
            </a:r>
          </a:p>
          <a:p>
            <a:pPr lvl="1"/>
            <a:r>
              <a:rPr lang="en-US" sz="7200" dirty="0"/>
              <a:t>Chaos in Some Regions including Nationally</a:t>
            </a:r>
          </a:p>
          <a:p>
            <a:pPr lvl="1"/>
            <a:r>
              <a:rPr lang="en-US" sz="7200" dirty="0"/>
              <a:t>Lack of Testing, Tracking and Protective Gear</a:t>
            </a:r>
          </a:p>
          <a:p>
            <a:r>
              <a:rPr lang="en-US" sz="8600" dirty="0"/>
              <a:t>Medical</a:t>
            </a:r>
          </a:p>
          <a:p>
            <a:pPr lvl="1"/>
            <a:r>
              <a:rPr lang="en-US" sz="7200" dirty="0"/>
              <a:t>Loss of Jobs Means Loss of Insurance</a:t>
            </a:r>
          </a:p>
          <a:p>
            <a:pPr lvl="1"/>
            <a:r>
              <a:rPr lang="en-US" sz="7200" dirty="0"/>
              <a:t>Many patients will defer needed tests. Happened in 2008, expect worse this time</a:t>
            </a:r>
          </a:p>
          <a:p>
            <a:pPr lvl="1"/>
            <a:r>
              <a:rPr lang="en-US" sz="7200" dirty="0"/>
              <a:t>Hospitals and medical offices will go out of business</a:t>
            </a:r>
          </a:p>
          <a:p>
            <a:pPr lvl="1"/>
            <a:r>
              <a:rPr lang="en-US" sz="7200" dirty="0"/>
              <a:t>People Afraid to go to Hospitals and Emergency rooms</a:t>
            </a:r>
          </a:p>
          <a:p>
            <a:pPr lvl="2"/>
            <a:r>
              <a:rPr lang="en-US" sz="7200" dirty="0"/>
              <a:t>Heart Attacks and Strokes at Home</a:t>
            </a:r>
          </a:p>
          <a:p>
            <a:pPr lvl="1"/>
            <a:endParaRPr lang="en-US" dirty="0"/>
          </a:p>
          <a:p>
            <a:endParaRPr lang="en-US" dirty="0"/>
          </a:p>
        </p:txBody>
      </p:sp>
    </p:spTree>
    <p:extLst>
      <p:ext uri="{BB962C8B-B14F-4D97-AF65-F5344CB8AC3E}">
        <p14:creationId xmlns:p14="http://schemas.microsoft.com/office/powerpoint/2010/main" val="349967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13" y="-3686"/>
            <a:ext cx="9180513" cy="6861686"/>
          </a:xfrm>
          <a:prstGeom prst="rect">
            <a:avLst/>
          </a:prstGeom>
        </p:spPr>
      </p:pic>
      <p:sp>
        <p:nvSpPr>
          <p:cNvPr id="3" name="ZoneTexte 2"/>
          <p:cNvSpPr txBox="1"/>
          <p:nvPr/>
        </p:nvSpPr>
        <p:spPr>
          <a:xfrm>
            <a:off x="5663009" y="488528"/>
            <a:ext cx="3384376" cy="584775"/>
          </a:xfrm>
          <a:prstGeom prst="rect">
            <a:avLst/>
          </a:prstGeom>
          <a:noFill/>
        </p:spPr>
        <p:txBody>
          <a:bodyPr wrap="square" rtlCol="0">
            <a:spAutoFit/>
          </a:bodyPr>
          <a:lstStyle/>
          <a:p>
            <a:r>
              <a:rPr lang="fr-FR" sz="3200" b="1" dirty="0">
                <a:solidFill>
                  <a:srgbClr val="1A5487"/>
                </a:solidFill>
                <a:effectLst>
                  <a:outerShdw blurRad="38100" dist="38100" dir="2700000" algn="tl">
                    <a:srgbClr val="000000">
                      <a:alpha val="43137"/>
                    </a:srgbClr>
                  </a:outerShdw>
                </a:effectLst>
                <a:latin typeface="Calibri" panose="020F0502020204030204" pitchFamily="34" charset="0"/>
              </a:rPr>
              <a:t>www.uianet.org</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4909"/>
            <a:ext cx="3503073" cy="12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8"/>
          <p:cNvSpPr txBox="1">
            <a:spLocks noChangeArrowheads="1"/>
          </p:cNvSpPr>
          <p:nvPr/>
        </p:nvSpPr>
        <p:spPr bwMode="auto">
          <a:xfrm>
            <a:off x="123934" y="1451163"/>
            <a:ext cx="8625780"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just"/>
            <a:endParaRPr lang="fr-FR" sz="800" b="1" dirty="0" smtClean="0">
              <a:solidFill>
                <a:srgbClr val="003366"/>
              </a:solidFill>
              <a:effectLst>
                <a:outerShdw blurRad="38100" dist="38100" dir="2700000" algn="tl">
                  <a:srgbClr val="C0C0C0"/>
                </a:outerShdw>
              </a:effectLst>
              <a:latin typeface="Calibri" panose="020F0502020204030204" pitchFamily="34" charset="0"/>
            </a:endParaRPr>
          </a:p>
          <a:p>
            <a:pPr algn="just"/>
            <a:r>
              <a:rPr lang="fr-FR" sz="2400" b="1" dirty="0" smtClean="0">
                <a:solidFill>
                  <a:srgbClr val="003366"/>
                </a:solidFill>
                <a:effectLst>
                  <a:outerShdw blurRad="38100" dist="38100" dir="2700000" algn="tl">
                    <a:srgbClr val="C0C0C0"/>
                  </a:outerShdw>
                </a:effectLst>
                <a:latin typeface="Calibri" panose="020F0502020204030204" pitchFamily="34" charset="0"/>
              </a:rPr>
              <a:t>Speakers </a:t>
            </a:r>
            <a:endParaRPr lang="fr-FR" sz="2800" b="1" dirty="0" smtClean="0">
              <a:solidFill>
                <a:srgbClr val="003366"/>
              </a:solidFill>
              <a:effectLst>
                <a:outerShdw blurRad="38100" dist="38100" dir="2700000" algn="tl">
                  <a:srgbClr val="C0C0C0"/>
                </a:outerShdw>
              </a:effectLst>
              <a:latin typeface="Calibri" panose="020F0502020204030204" pitchFamily="34" charset="0"/>
            </a:endParaRPr>
          </a:p>
          <a:p>
            <a:pPr algn="just"/>
            <a:endParaRPr lang="fr-FR" sz="2000" b="1" i="1" dirty="0">
              <a:solidFill>
                <a:srgbClr val="003366"/>
              </a:solidFill>
              <a:effectLst>
                <a:outerShdw blurRad="38100" dist="38100" dir="2700000" algn="tl">
                  <a:srgbClr val="C0C0C0"/>
                </a:outerShdw>
              </a:effectLst>
              <a:latin typeface="Calibri" panose="020F0502020204030204" pitchFamily="34" charset="0"/>
            </a:endParaRPr>
          </a:p>
          <a:p>
            <a:r>
              <a:rPr lang="de-DE" sz="2000" b="1" dirty="0">
                <a:solidFill>
                  <a:srgbClr val="003366"/>
                </a:solidFill>
                <a:latin typeface="Calibri" panose="020F0502020204030204" pitchFamily="34" charset="0"/>
              </a:rPr>
              <a:t>• </a:t>
            </a:r>
            <a:r>
              <a:rPr lang="en-US" sz="2000" b="1" dirty="0" smtClean="0">
                <a:solidFill>
                  <a:srgbClr val="003366"/>
                </a:solidFill>
                <a:latin typeface="Calibri" panose="020F0502020204030204" pitchFamily="34" charset="0"/>
              </a:rPr>
              <a:t>Joshua R</a:t>
            </a:r>
            <a:r>
              <a:rPr lang="en-US" sz="2000" b="1" dirty="0">
                <a:solidFill>
                  <a:srgbClr val="003366"/>
                </a:solidFill>
                <a:latin typeface="Calibri" panose="020F0502020204030204" pitchFamily="34" charset="0"/>
              </a:rPr>
              <a:t>. COHEN </a:t>
            </a:r>
          </a:p>
          <a:p>
            <a:pPr marL="109728"/>
            <a:r>
              <a:rPr lang="en-US" sz="2000" dirty="0" err="1">
                <a:latin typeface="Calibri" panose="020F0502020204030204" pitchFamily="34" charset="0"/>
              </a:rPr>
              <a:t>DeCorato</a:t>
            </a:r>
            <a:r>
              <a:rPr lang="en-US" sz="2000" dirty="0">
                <a:latin typeface="Calibri" panose="020F0502020204030204" pitchFamily="34" charset="0"/>
              </a:rPr>
              <a:t>, Cohen Sheehan &amp; Federico LLP, </a:t>
            </a:r>
            <a:r>
              <a:rPr lang="en-US" sz="2000" dirty="0" smtClean="0">
                <a:latin typeface="Calibri" panose="020F0502020204030204" pitchFamily="34" charset="0"/>
              </a:rPr>
              <a:t>New York, </a:t>
            </a:r>
            <a:r>
              <a:rPr lang="en-US" sz="2000" dirty="0">
                <a:latin typeface="Calibri" panose="020F0502020204030204" pitchFamily="34" charset="0"/>
              </a:rPr>
              <a:t>NY, USA</a:t>
            </a:r>
          </a:p>
          <a:p>
            <a:endParaRPr lang="en-US" sz="2000" b="1" dirty="0" smtClean="0">
              <a:latin typeface="Calibri" panose="020F0502020204030204" pitchFamily="34" charset="0"/>
            </a:endParaRPr>
          </a:p>
          <a:p>
            <a:r>
              <a:rPr lang="de-DE" sz="2000" b="1" dirty="0">
                <a:solidFill>
                  <a:srgbClr val="003366"/>
                </a:solidFill>
                <a:latin typeface="Calibri" panose="020F0502020204030204" pitchFamily="34" charset="0"/>
              </a:rPr>
              <a:t>• </a:t>
            </a:r>
            <a:r>
              <a:rPr lang="en-US" sz="2000" b="1" dirty="0">
                <a:solidFill>
                  <a:srgbClr val="003366"/>
                </a:solidFill>
                <a:latin typeface="Calibri" panose="020F0502020204030204" pitchFamily="34" charset="0"/>
              </a:rPr>
              <a:t>Shigeki TAKAHASHI, MD., </a:t>
            </a:r>
            <a:r>
              <a:rPr lang="en-US" sz="2000" b="1" dirty="0" err="1">
                <a:solidFill>
                  <a:srgbClr val="003366"/>
                </a:solidFill>
                <a:latin typeface="Calibri" panose="020F0502020204030204" pitchFamily="34" charset="0"/>
              </a:rPr>
              <a:t>Ph.D</a:t>
            </a:r>
            <a:endParaRPr lang="en-US" sz="2000" b="1" dirty="0">
              <a:solidFill>
                <a:srgbClr val="003366"/>
              </a:solidFill>
              <a:latin typeface="Calibri" panose="020F0502020204030204" pitchFamily="34" charset="0"/>
            </a:endParaRPr>
          </a:p>
          <a:p>
            <a:pPr marL="109728"/>
            <a:r>
              <a:rPr lang="en-US" sz="2000" dirty="0" err="1">
                <a:latin typeface="Calibri" panose="020F0502020204030204" pitchFamily="34" charset="0"/>
              </a:rPr>
              <a:t>Hamani</a:t>
            </a:r>
            <a:r>
              <a:rPr lang="en-US" sz="2000" dirty="0">
                <a:latin typeface="Calibri" panose="020F0502020204030204" pitchFamily="34" charset="0"/>
              </a:rPr>
              <a:t>-Takahashi Law Offices, Tokyo, Japan</a:t>
            </a:r>
          </a:p>
          <a:p>
            <a:endParaRPr lang="en-US" sz="2000" b="1" dirty="0">
              <a:latin typeface="Calibri" panose="020F0502020204030204" pitchFamily="34" charset="0"/>
            </a:endParaRPr>
          </a:p>
          <a:p>
            <a:r>
              <a:rPr lang="de-DE" sz="2000" b="1" dirty="0">
                <a:solidFill>
                  <a:srgbClr val="003366"/>
                </a:solidFill>
                <a:latin typeface="Calibri" panose="020F0502020204030204" pitchFamily="34" charset="0"/>
              </a:rPr>
              <a:t>• </a:t>
            </a:r>
            <a:r>
              <a:rPr lang="en-US" sz="2000" b="1" dirty="0" smtClean="0">
                <a:solidFill>
                  <a:srgbClr val="003366"/>
                </a:solidFill>
                <a:latin typeface="Calibri" panose="020F0502020204030204" pitchFamily="34" charset="0"/>
              </a:rPr>
              <a:t>Lawrence </a:t>
            </a:r>
            <a:r>
              <a:rPr lang="en-US" sz="2000" b="1" dirty="0">
                <a:solidFill>
                  <a:srgbClr val="003366"/>
                </a:solidFill>
                <a:latin typeface="Calibri" panose="020F0502020204030204" pitchFamily="34" charset="0"/>
              </a:rPr>
              <a:t>FRIEDMAN,M.D.</a:t>
            </a:r>
          </a:p>
          <a:p>
            <a:pPr marL="109728"/>
            <a:r>
              <a:rPr lang="en-US" sz="2000" dirty="0">
                <a:latin typeface="Calibri" panose="020F0502020204030204" pitchFamily="34" charset="0"/>
              </a:rPr>
              <a:t>UCSD School of Medicine, San Diego, CA, USA</a:t>
            </a:r>
          </a:p>
          <a:p>
            <a:pPr marL="109728"/>
            <a:endParaRPr lang="en-US" sz="2000" dirty="0">
              <a:latin typeface="Calibri" panose="020F0502020204030204" pitchFamily="34" charset="0"/>
            </a:endParaRPr>
          </a:p>
          <a:p>
            <a:r>
              <a:rPr lang="de-DE" sz="2000" b="1" dirty="0">
                <a:solidFill>
                  <a:srgbClr val="003366"/>
                </a:solidFill>
                <a:latin typeface="Calibri" panose="020F0502020204030204" pitchFamily="34" charset="0"/>
              </a:rPr>
              <a:t>• </a:t>
            </a:r>
            <a:r>
              <a:rPr lang="en-US" sz="2000" b="1" dirty="0" smtClean="0">
                <a:solidFill>
                  <a:srgbClr val="003366"/>
                </a:solidFill>
                <a:latin typeface="Calibri" panose="020F0502020204030204" pitchFamily="34" charset="0"/>
              </a:rPr>
              <a:t>Diego </a:t>
            </a:r>
            <a:r>
              <a:rPr lang="en-US" sz="2000" b="1" dirty="0">
                <a:solidFill>
                  <a:srgbClr val="003366"/>
                </a:solidFill>
                <a:latin typeface="Calibri" panose="020F0502020204030204" pitchFamily="34" charset="0"/>
              </a:rPr>
              <a:t>SALUZZO</a:t>
            </a:r>
          </a:p>
          <a:p>
            <a:pPr marL="109728"/>
            <a:r>
              <a:rPr lang="en-US" sz="2000" dirty="0">
                <a:latin typeface="Calibri" panose="020F0502020204030204" pitchFamily="34" charset="0"/>
              </a:rPr>
              <a:t>Grande Stevens Studio Legale, Turin, Italy</a:t>
            </a:r>
          </a:p>
          <a:p>
            <a:pPr marL="109728"/>
            <a:endParaRPr lang="en-US" sz="2000" dirty="0">
              <a:latin typeface="Calibri" panose="020F0502020204030204" pitchFamily="34" charset="0"/>
            </a:endParaRPr>
          </a:p>
          <a:p>
            <a:pPr marL="109728" algn="r"/>
            <a:r>
              <a:rPr lang="en-US" sz="2400" b="1" dirty="0">
                <a:solidFill>
                  <a:srgbClr val="003366"/>
                </a:solidFill>
                <a:latin typeface="Calibri" panose="020F0502020204030204" pitchFamily="34" charset="0"/>
              </a:rPr>
              <a:t>Moderator</a:t>
            </a:r>
            <a:r>
              <a:rPr lang="en-US" sz="2400" b="1" dirty="0" smtClean="0">
                <a:solidFill>
                  <a:srgbClr val="003366"/>
                </a:solidFill>
                <a:latin typeface="Calibri" panose="020F0502020204030204" pitchFamily="34" charset="0"/>
              </a:rPr>
              <a:t>: Janice MULLIGAN </a:t>
            </a:r>
            <a:endParaRPr lang="en-US" sz="2400" b="1" dirty="0">
              <a:solidFill>
                <a:srgbClr val="003366"/>
              </a:solidFill>
              <a:latin typeface="Calibri" panose="020F0502020204030204" pitchFamily="34" charset="0"/>
            </a:endParaRPr>
          </a:p>
          <a:p>
            <a:pPr marL="109728" algn="r"/>
            <a:r>
              <a:rPr lang="en-US" sz="2000" dirty="0">
                <a:latin typeface="Calibri" panose="020F0502020204030204" pitchFamily="34" charset="0"/>
              </a:rPr>
              <a:t>Mulligan, Banham, Finley California USA</a:t>
            </a:r>
          </a:p>
          <a:p>
            <a:pPr algn="just"/>
            <a:endParaRPr lang="fr-FR" sz="2000" b="1" i="1" dirty="0">
              <a:solidFill>
                <a:srgbClr val="003366"/>
              </a:solidFill>
              <a:effectLst>
                <a:outerShdw blurRad="38100" dist="38100" dir="2700000" algn="tl">
                  <a:srgbClr val="C0C0C0"/>
                </a:outerShdw>
              </a:effectLst>
              <a:latin typeface="Calibri" panose="020F0502020204030204" pitchFamily="34" charset="0"/>
            </a:endParaRPr>
          </a:p>
        </p:txBody>
      </p:sp>
      <p:grpSp>
        <p:nvGrpSpPr>
          <p:cNvPr id="9" name="Groupe 8"/>
          <p:cNvGrpSpPr/>
          <p:nvPr/>
        </p:nvGrpSpPr>
        <p:grpSpPr>
          <a:xfrm>
            <a:off x="6119789" y="1119461"/>
            <a:ext cx="3897127" cy="610127"/>
            <a:chOff x="8626401" y="1140762"/>
            <a:chExt cx="3897127" cy="610127"/>
          </a:xfrm>
        </p:grpSpPr>
        <p:sp>
          <p:nvSpPr>
            <p:cNvPr id="10" name="Rectangle à coins arrondis 9"/>
            <p:cNvSpPr/>
            <p:nvPr/>
          </p:nvSpPr>
          <p:spPr>
            <a:xfrm>
              <a:off x="9048328" y="1140762"/>
              <a:ext cx="3475200" cy="6101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a:spLocks noChangeArrowheads="1"/>
            </p:cNvSpPr>
            <p:nvPr/>
          </p:nvSpPr>
          <p:spPr bwMode="auto">
            <a:xfrm>
              <a:off x="8626401" y="1233442"/>
              <a:ext cx="3185989" cy="4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800" b="1" i="1" dirty="0">
                  <a:solidFill>
                    <a:srgbClr val="5EA9DD"/>
                  </a:solidFill>
                  <a:latin typeface="Calibri Light" panose="020F0302020204030204" pitchFamily="34" charset="0"/>
                </a:rPr>
                <a:t>#</a:t>
              </a:r>
              <a:r>
                <a:rPr lang="en-US" altLang="fr-FR" sz="2800" b="1" i="1" dirty="0" err="1">
                  <a:solidFill>
                    <a:srgbClr val="5EA9DD"/>
                  </a:solidFill>
                  <a:latin typeface="Calibri Light" panose="020F0302020204030204" pitchFamily="34" charset="0"/>
                </a:rPr>
                <a:t>UIACapsules</a:t>
              </a:r>
              <a:endParaRPr lang="fr-FR" altLang="fr-FR" sz="2800" b="1" i="1" dirty="0">
                <a:solidFill>
                  <a:srgbClr val="5EA9DD"/>
                </a:solidFill>
                <a:latin typeface="Calibri Light" panose="020F0302020204030204" pitchFamily="34" charset="0"/>
              </a:endParaRPr>
            </a:p>
          </p:txBody>
        </p:sp>
      </p:grpSp>
    </p:spTree>
    <p:extLst>
      <p:ext uri="{BB962C8B-B14F-4D97-AF65-F5344CB8AC3E}">
        <p14:creationId xmlns:p14="http://schemas.microsoft.com/office/powerpoint/2010/main" val="17569143"/>
      </p:ext>
    </p:extLst>
  </p:cSld>
  <p:clrMapOvr>
    <a:masterClrMapping/>
  </p:clrMapOvr>
  <mc:AlternateContent xmlns:mc="http://schemas.openxmlformats.org/markup-compatibility/2006" xmlns:p14="http://schemas.microsoft.com/office/powerpoint/2010/main">
    <mc:Choice Requires="p14">
      <p:transition spd="slow" p14:dur="2000" advTm="11152"/>
    </mc:Choice>
    <mc:Fallback xmlns="">
      <p:transition spd="slow" advTm="1115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46B02-2527-C846-B4AE-CDC490E5769C}"/>
              </a:ext>
            </a:extLst>
          </p:cNvPr>
          <p:cNvSpPr>
            <a:spLocks noGrp="1"/>
          </p:cNvSpPr>
          <p:nvPr>
            <p:ph type="title"/>
          </p:nvPr>
        </p:nvSpPr>
        <p:spPr/>
        <p:txBody>
          <a:bodyPr>
            <a:normAutofit/>
          </a:bodyPr>
          <a:lstStyle/>
          <a:p>
            <a:r>
              <a:rPr lang="en-US" sz="3200" b="1" dirty="0">
                <a:solidFill>
                  <a:srgbClr val="00B0F0"/>
                </a:solidFill>
              </a:rPr>
              <a:t>What (HOPEFULLY) the Future Will Bring</a:t>
            </a:r>
          </a:p>
        </p:txBody>
      </p:sp>
      <p:sp>
        <p:nvSpPr>
          <p:cNvPr id="3" name="Content Placeholder 2">
            <a:extLst>
              <a:ext uri="{FF2B5EF4-FFF2-40B4-BE49-F238E27FC236}">
                <a16:creationId xmlns="" xmlns:a16="http://schemas.microsoft.com/office/drawing/2014/main" id="{49CCF8E6-87B9-FE4D-8BF5-75E732956334}"/>
              </a:ext>
            </a:extLst>
          </p:cNvPr>
          <p:cNvSpPr>
            <a:spLocks noGrp="1"/>
          </p:cNvSpPr>
          <p:nvPr>
            <p:ph idx="1"/>
          </p:nvPr>
        </p:nvSpPr>
        <p:spPr>
          <a:xfrm>
            <a:off x="331271" y="1490597"/>
            <a:ext cx="8518524" cy="4831925"/>
          </a:xfrm>
        </p:spPr>
        <p:txBody>
          <a:bodyPr>
            <a:normAutofit fontScale="47500" lnSpcReduction="20000"/>
          </a:bodyPr>
          <a:lstStyle/>
          <a:p>
            <a:r>
              <a:rPr lang="en-US" sz="5100" dirty="0"/>
              <a:t>Return to Trusting Government and Public Health</a:t>
            </a:r>
          </a:p>
          <a:p>
            <a:pPr lvl="1"/>
            <a:r>
              <a:rPr lang="en-US" sz="3800" dirty="0"/>
              <a:t>History will Judge the US Response Harshly</a:t>
            </a:r>
          </a:p>
          <a:p>
            <a:r>
              <a:rPr lang="en-US" sz="5100" dirty="0"/>
              <a:t>Return of Globalization</a:t>
            </a:r>
          </a:p>
          <a:p>
            <a:pPr lvl="1"/>
            <a:r>
              <a:rPr lang="en-US" sz="3800" dirty="0"/>
              <a:t>We are all connected</a:t>
            </a:r>
          </a:p>
          <a:p>
            <a:r>
              <a:rPr lang="en-US" sz="5100" dirty="0"/>
              <a:t>New Debate Over Insurance Coverage for All</a:t>
            </a:r>
          </a:p>
          <a:p>
            <a:r>
              <a:rPr lang="en-US" sz="5100" dirty="0"/>
              <a:t>Widespread adoption of Telemedicine and Remote Monitoring</a:t>
            </a:r>
          </a:p>
          <a:p>
            <a:pPr lvl="1"/>
            <a:r>
              <a:rPr lang="en-US" sz="3800" dirty="0"/>
              <a:t>Advanced Patient-Centered Care virtually</a:t>
            </a:r>
          </a:p>
          <a:p>
            <a:r>
              <a:rPr lang="en-US" sz="5100" dirty="0"/>
              <a:t>New Knowledge of Viruses, Prevention and Treatment</a:t>
            </a:r>
          </a:p>
          <a:p>
            <a:r>
              <a:rPr lang="en-US" sz="5100" dirty="0"/>
              <a:t>Role of Federal vs State and Local Public Health Decision-making</a:t>
            </a:r>
          </a:p>
          <a:p>
            <a:r>
              <a:rPr lang="en-US" sz="5100" dirty="0"/>
              <a:t>We Will be Drinking Wine rather than Bleach</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7466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smouth man puts pencil to paper to illustrate times of ...">
            <a:extLst>
              <a:ext uri="{FF2B5EF4-FFF2-40B4-BE49-F238E27FC236}">
                <a16:creationId xmlns="" xmlns:a16="http://schemas.microsoft.com/office/drawing/2014/main" id="{269D2EC7-234E-BC4A-B89A-8771C3F7B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99" y="826718"/>
            <a:ext cx="6663529" cy="526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1040" y="2513856"/>
            <a:ext cx="4621823" cy="1471353"/>
          </a:xfrm>
        </p:spPr>
        <p:txBody>
          <a:bodyPr>
            <a:noAutofit/>
          </a:bodyPr>
          <a:lstStyle/>
          <a:p>
            <a:pPr algn="ctr"/>
            <a:r>
              <a:rPr lang="en-US" sz="4000" b="1" dirty="0"/>
              <a:t>Visit our website:</a:t>
            </a:r>
          </a:p>
          <a:p>
            <a:pPr algn="ctr"/>
            <a:r>
              <a:rPr lang="en-US" sz="4000" b="1" dirty="0">
                <a:solidFill>
                  <a:srgbClr val="007DBA"/>
                </a:solidFill>
              </a:rPr>
              <a:t>health.ucsd.edu</a:t>
            </a:r>
            <a:endParaRPr lang="en-US" sz="4000" dirty="0"/>
          </a:p>
          <a:p>
            <a:pPr algn="ctr"/>
            <a:endParaRPr lang="en-US" dirty="0"/>
          </a:p>
        </p:txBody>
      </p:sp>
    </p:spTree>
    <p:extLst>
      <p:ext uri="{BB962C8B-B14F-4D97-AF65-F5344CB8AC3E}">
        <p14:creationId xmlns:p14="http://schemas.microsoft.com/office/powerpoint/2010/main" val="19960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C2BE27-631C-C345-93AB-45A36D25B17C}"/>
              </a:ext>
            </a:extLst>
          </p:cNvPr>
          <p:cNvSpPr/>
          <p:nvPr/>
        </p:nvSpPr>
        <p:spPr>
          <a:xfrm>
            <a:off x="1455313" y="3105835"/>
            <a:ext cx="5402687" cy="1384995"/>
          </a:xfrm>
          <a:prstGeom prst="rect">
            <a:avLst/>
          </a:prstGeom>
        </p:spPr>
        <p:txBody>
          <a:bodyPr wrap="square">
            <a:spAutoFit/>
          </a:bodyPr>
          <a:lstStyle/>
          <a:p>
            <a:pPr>
              <a:spcBef>
                <a:spcPts val="0"/>
              </a:spcBef>
              <a:spcAft>
                <a:spcPts val="0"/>
              </a:spcAft>
            </a:pPr>
            <a:r>
              <a:rPr lang="en-US" sz="2800" b="1" dirty="0">
                <a:solidFill>
                  <a:srgbClr val="FF0000"/>
                </a:solidFill>
                <a:latin typeface="Lucida Sans Unicode"/>
                <a:cs typeface="+mn-cs"/>
              </a:rPr>
              <a:t>Diego SALUZZO</a:t>
            </a:r>
          </a:p>
          <a:p>
            <a:pPr marL="109728">
              <a:spcBef>
                <a:spcPts val="0"/>
              </a:spcBef>
              <a:spcAft>
                <a:spcPts val="0"/>
              </a:spcAft>
            </a:pPr>
            <a:r>
              <a:rPr lang="en-US" sz="2800" dirty="0">
                <a:solidFill>
                  <a:prstClr val="black"/>
                </a:solidFill>
                <a:latin typeface="Lucida Sans Unicode"/>
                <a:cs typeface="+mn-cs"/>
              </a:rPr>
              <a:t>Grande Stevens Studio Legale Turin, Italy</a:t>
            </a:r>
          </a:p>
        </p:txBody>
      </p:sp>
    </p:spTree>
    <p:extLst>
      <p:ext uri="{BB962C8B-B14F-4D97-AF65-F5344CB8AC3E}">
        <p14:creationId xmlns:p14="http://schemas.microsoft.com/office/powerpoint/2010/main" val="401274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loom460000.jpg">
            <a:extLst>
              <a:ext uri="{FF2B5EF4-FFF2-40B4-BE49-F238E27FC236}">
                <a16:creationId xmlns="" xmlns:a16="http://schemas.microsoft.com/office/drawing/2014/main" id="{288C9302-3426-414E-AC95-80A0963FD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4150"/>
            <a:ext cx="9144000" cy="4289827"/>
          </a:xfrm>
          <a:prstGeom prst="rect">
            <a:avLst/>
          </a:prstGeom>
        </p:spPr>
      </p:pic>
      <p:sp>
        <p:nvSpPr>
          <p:cNvPr id="3" name="Title 1">
            <a:extLst>
              <a:ext uri="{FF2B5EF4-FFF2-40B4-BE49-F238E27FC236}">
                <a16:creationId xmlns="" xmlns:a16="http://schemas.microsoft.com/office/drawing/2014/main" id="{8733E493-A89A-489F-9F9B-D2776059AAF3}"/>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2800" dirty="0">
                <a:solidFill>
                  <a:srgbClr val="00B0F0"/>
                </a:solidFill>
              </a:rPr>
              <a:t>We were supposed to be very good …</a:t>
            </a:r>
          </a:p>
          <a:p>
            <a:pPr fontAlgn="auto">
              <a:spcAft>
                <a:spcPts val="0"/>
              </a:spcAft>
            </a:pPr>
            <a:endParaRPr lang="en-US" sz="3200" dirty="0">
              <a:solidFill>
                <a:srgbClr val="00B0F0"/>
              </a:solidFill>
            </a:endParaRPr>
          </a:p>
        </p:txBody>
      </p:sp>
    </p:spTree>
    <p:extLst>
      <p:ext uri="{BB962C8B-B14F-4D97-AF65-F5344CB8AC3E}">
        <p14:creationId xmlns:p14="http://schemas.microsoft.com/office/powerpoint/2010/main" val="1029343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8733E493-A89A-489F-9F9B-D2776059AAF3}"/>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2800" dirty="0">
                <a:solidFill>
                  <a:srgbClr val="00B0F0"/>
                </a:solidFill>
              </a:rPr>
              <a:t>… we are realizing to have been the worst</a:t>
            </a:r>
          </a:p>
          <a:p>
            <a:pPr fontAlgn="auto">
              <a:spcAft>
                <a:spcPts val="0"/>
              </a:spcAft>
            </a:pPr>
            <a:endParaRPr lang="en-US" sz="3200" dirty="0">
              <a:solidFill>
                <a:srgbClr val="00B0F0"/>
              </a:solidFill>
            </a:endParaRPr>
          </a:p>
          <a:p>
            <a:pPr fontAlgn="auto">
              <a:spcAft>
                <a:spcPts val="0"/>
              </a:spcAft>
            </a:pPr>
            <a:endParaRPr lang="en-US" sz="3200" dirty="0">
              <a:solidFill>
                <a:srgbClr val="00B0F0"/>
              </a:solidFill>
            </a:endParaRPr>
          </a:p>
        </p:txBody>
      </p:sp>
      <p:pic>
        <p:nvPicPr>
          <p:cNvPr id="1026" name="Picture 2" descr="Ranked: Global Pandemic Preparedness by Country">
            <a:extLst>
              <a:ext uri="{FF2B5EF4-FFF2-40B4-BE49-F238E27FC236}">
                <a16:creationId xmlns="" xmlns:a16="http://schemas.microsoft.com/office/drawing/2014/main" id="{AAF1F0D2-118A-45E3-8187-7396E02BC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8" y="1343584"/>
            <a:ext cx="6726180" cy="4741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46643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EC292B91-BE3C-4363-BAF1-A6677D1945E8}"/>
              </a:ext>
            </a:extLst>
          </p:cNvPr>
          <p:cNvSpPr txBox="1">
            <a:spLocks/>
          </p:cNvSpPr>
          <p:nvPr/>
        </p:nvSpPr>
        <p:spPr>
          <a:xfrm>
            <a:off x="160581" y="1101747"/>
            <a:ext cx="9144000" cy="4525963"/>
          </a:xfrm>
          <a:prstGeom prst="rect">
            <a:avLst/>
          </a:prstGeom>
        </p:spPr>
        <p:txBody>
          <a:bodyPr>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
                <a:srgbClr val="2DA2BF"/>
              </a:buClr>
            </a:pPr>
            <a:r>
              <a:rPr lang="en-US" sz="3800" b="1" dirty="0">
                <a:solidFill>
                  <a:prstClr val="black"/>
                </a:solidFill>
              </a:rPr>
              <a:t>Late reply</a:t>
            </a:r>
            <a:r>
              <a:rPr lang="en-US" sz="2900" dirty="0">
                <a:solidFill>
                  <a:prstClr val="black"/>
                </a:solidFill>
              </a:rPr>
              <a:t>: unable </a:t>
            </a:r>
            <a:r>
              <a:rPr lang="en-GB" sz="2900" dirty="0">
                <a:solidFill>
                  <a:prstClr val="black"/>
                </a:solidFill>
              </a:rPr>
              <a:t>to contain Covid-19 in its infancy</a:t>
            </a:r>
          </a:p>
          <a:p>
            <a:pPr fontAlgn="auto">
              <a:buClr>
                <a:srgbClr val="2DA2BF"/>
              </a:buClr>
            </a:pPr>
            <a:r>
              <a:rPr lang="en-GB" sz="2900" dirty="0">
                <a:solidFill>
                  <a:prstClr val="black"/>
                </a:solidFill>
              </a:rPr>
              <a:t>No use of Chinese experience for preparing and educating health system</a:t>
            </a:r>
          </a:p>
          <a:p>
            <a:pPr fontAlgn="auto">
              <a:buClr>
                <a:srgbClr val="2DA2BF"/>
              </a:buClr>
            </a:pPr>
            <a:r>
              <a:rPr lang="en-GB" sz="2900" dirty="0">
                <a:solidFill>
                  <a:prstClr val="black"/>
                </a:solidFill>
              </a:rPr>
              <a:t>Pandemic of fake news / </a:t>
            </a:r>
            <a:r>
              <a:rPr lang="en-US" sz="2900" dirty="0">
                <a:solidFill>
                  <a:prstClr val="black"/>
                </a:solidFill>
              </a:rPr>
              <a:t>Negationist approach of politicians </a:t>
            </a:r>
            <a:endParaRPr lang="en-GB" sz="2900" dirty="0">
              <a:solidFill>
                <a:prstClr val="black"/>
              </a:solidFill>
            </a:endParaRPr>
          </a:p>
          <a:p>
            <a:pPr fontAlgn="auto">
              <a:buClr>
                <a:srgbClr val="2DA2BF"/>
              </a:buClr>
            </a:pPr>
            <a:r>
              <a:rPr lang="en-GB" sz="2900" dirty="0">
                <a:solidFill>
                  <a:prstClr val="black"/>
                </a:solidFill>
              </a:rPr>
              <a:t>From zero attention to experts to proliferation of experts </a:t>
            </a:r>
          </a:p>
          <a:p>
            <a:pPr fontAlgn="auto">
              <a:buClr>
                <a:srgbClr val="2DA2BF"/>
              </a:buClr>
            </a:pPr>
            <a:endParaRPr lang="en-US" sz="3000" dirty="0">
              <a:solidFill>
                <a:prstClr val="black"/>
              </a:solidFill>
            </a:endParaRPr>
          </a:p>
          <a:p>
            <a:pPr fontAlgn="auto">
              <a:buClr>
                <a:srgbClr val="2DA2BF"/>
              </a:buClr>
            </a:pPr>
            <a:r>
              <a:rPr lang="en-US" sz="3800" b="1" dirty="0">
                <a:solidFill>
                  <a:prstClr val="black"/>
                </a:solidFill>
              </a:rPr>
              <a:t>Public Health System weaknesses</a:t>
            </a:r>
            <a:r>
              <a:rPr lang="en-US" sz="3000" dirty="0">
                <a:solidFill>
                  <a:prstClr val="black"/>
                </a:solidFill>
              </a:rPr>
              <a:t>: stress test failed</a:t>
            </a:r>
          </a:p>
          <a:p>
            <a:pPr fontAlgn="auto">
              <a:buClr>
                <a:srgbClr val="2DA2BF"/>
              </a:buClr>
            </a:pPr>
            <a:r>
              <a:rPr lang="en-US" sz="2900" dirty="0">
                <a:solidFill>
                  <a:prstClr val="black"/>
                </a:solidFill>
              </a:rPr>
              <a:t>Poor support by territorial health system </a:t>
            </a:r>
          </a:p>
          <a:p>
            <a:pPr fontAlgn="auto">
              <a:buClr>
                <a:srgbClr val="2DA2BF"/>
              </a:buClr>
            </a:pPr>
            <a:r>
              <a:rPr lang="en-US" sz="2900" dirty="0" err="1">
                <a:solidFill>
                  <a:prstClr val="black"/>
                </a:solidFill>
              </a:rPr>
              <a:t>Fangang</a:t>
            </a:r>
            <a:r>
              <a:rPr lang="en-US" sz="2900" dirty="0">
                <a:solidFill>
                  <a:prstClr val="black"/>
                </a:solidFill>
              </a:rPr>
              <a:t> hospitals </a:t>
            </a:r>
            <a:r>
              <a:rPr lang="en-US" sz="2900" dirty="0" smtClean="0">
                <a:solidFill>
                  <a:prstClr val="black"/>
                </a:solidFill>
              </a:rPr>
              <a:t>“Italian style” and realized </a:t>
            </a:r>
            <a:r>
              <a:rPr lang="en-US" sz="2900" dirty="0">
                <a:solidFill>
                  <a:prstClr val="black"/>
                </a:solidFill>
              </a:rPr>
              <a:t>too late </a:t>
            </a:r>
          </a:p>
          <a:p>
            <a:pPr fontAlgn="auto">
              <a:buClr>
                <a:srgbClr val="2DA2BF"/>
              </a:buClr>
            </a:pPr>
            <a:r>
              <a:rPr lang="en-US" sz="2900" dirty="0">
                <a:solidFill>
                  <a:prstClr val="black"/>
                </a:solidFill>
              </a:rPr>
              <a:t>Invasion of hospitals and intensive care units</a:t>
            </a:r>
          </a:p>
          <a:p>
            <a:pPr fontAlgn="auto">
              <a:buClr>
                <a:srgbClr val="2DA2BF"/>
              </a:buClr>
            </a:pPr>
            <a:r>
              <a:rPr lang="en-US" sz="2900" dirty="0">
                <a:solidFill>
                  <a:prstClr val="black"/>
                </a:solidFill>
              </a:rPr>
              <a:t>Lack of resources: protection systems and </a:t>
            </a:r>
            <a:r>
              <a:rPr lang="en-US" sz="2900" dirty="0" smtClean="0">
                <a:solidFill>
                  <a:prstClr val="black"/>
                </a:solidFill>
              </a:rPr>
              <a:t>ventilators</a:t>
            </a:r>
          </a:p>
          <a:p>
            <a:pPr fontAlgn="auto">
              <a:buClr>
                <a:srgbClr val="2DA2BF"/>
              </a:buClr>
            </a:pPr>
            <a:r>
              <a:rPr lang="en-US" sz="2900" dirty="0">
                <a:solidFill>
                  <a:prstClr val="black"/>
                </a:solidFill>
              </a:rPr>
              <a:t>N</a:t>
            </a:r>
            <a:r>
              <a:rPr lang="en-US" sz="2900" dirty="0" smtClean="0">
                <a:solidFill>
                  <a:prstClr val="black"/>
                </a:solidFill>
              </a:rPr>
              <a:t>ursing homes / religious communities</a:t>
            </a:r>
            <a:endParaRPr lang="en-US" sz="2900" dirty="0">
              <a:solidFill>
                <a:prstClr val="black"/>
              </a:solidFill>
            </a:endParaRPr>
          </a:p>
          <a:p>
            <a:pPr fontAlgn="auto">
              <a:buClr>
                <a:srgbClr val="2DA2BF"/>
              </a:buClr>
            </a:pPr>
            <a:endParaRPr lang="en-US" sz="3000" dirty="0">
              <a:solidFill>
                <a:prstClr val="black"/>
              </a:solidFill>
            </a:endParaRPr>
          </a:p>
          <a:p>
            <a:pPr fontAlgn="auto">
              <a:buClr>
                <a:srgbClr val="2DA2BF"/>
              </a:buClr>
            </a:pPr>
            <a:r>
              <a:rPr lang="en-US" sz="2900" b="1" dirty="0">
                <a:solidFill>
                  <a:prstClr val="black"/>
                </a:solidFill>
              </a:rPr>
              <a:t>L</a:t>
            </a:r>
            <a:r>
              <a:rPr lang="en-GB" sz="2900" b="1" dirty="0">
                <a:solidFill>
                  <a:prstClr val="black"/>
                </a:solidFill>
              </a:rPr>
              <a:t>ack of civil sense</a:t>
            </a:r>
            <a:r>
              <a:rPr lang="en-GB" sz="2900" dirty="0">
                <a:solidFill>
                  <a:prstClr val="black"/>
                </a:solidFill>
              </a:rPr>
              <a:t>: massive exodus from North to South</a:t>
            </a:r>
          </a:p>
          <a:p>
            <a:pPr fontAlgn="auto">
              <a:buClr>
                <a:srgbClr val="2DA2BF"/>
              </a:buClr>
            </a:pPr>
            <a:r>
              <a:rPr lang="en-GB" sz="2900" b="1" dirty="0">
                <a:solidFill>
                  <a:prstClr val="black"/>
                </a:solidFill>
              </a:rPr>
              <a:t>Unproper communication: </a:t>
            </a:r>
            <a:r>
              <a:rPr lang="en-GB" sz="2900" dirty="0">
                <a:solidFill>
                  <a:prstClr val="black"/>
                </a:solidFill>
              </a:rPr>
              <a:t>security measures via social/TV </a:t>
            </a:r>
          </a:p>
          <a:p>
            <a:pPr fontAlgn="auto">
              <a:buClr>
                <a:srgbClr val="2DA2BF"/>
              </a:buClr>
            </a:pPr>
            <a:r>
              <a:rPr lang="en-GB" sz="2900" b="1" dirty="0">
                <a:solidFill>
                  <a:prstClr val="black"/>
                </a:solidFill>
              </a:rPr>
              <a:t>Emergency legislation: </a:t>
            </a:r>
            <a:r>
              <a:rPr lang="en-GB" sz="2900" dirty="0">
                <a:solidFill>
                  <a:prstClr val="black"/>
                </a:solidFill>
              </a:rPr>
              <a:t>the</a:t>
            </a:r>
            <a:r>
              <a:rPr lang="en-GB" sz="2900" b="1" dirty="0">
                <a:solidFill>
                  <a:prstClr val="black"/>
                </a:solidFill>
              </a:rPr>
              <a:t> </a:t>
            </a:r>
            <a:r>
              <a:rPr lang="en-GB" sz="2900" dirty="0">
                <a:solidFill>
                  <a:prstClr val="black"/>
                </a:solidFill>
              </a:rPr>
              <a:t>triumph of bureaucracy</a:t>
            </a:r>
          </a:p>
          <a:p>
            <a:pPr fontAlgn="auto">
              <a:buClr>
                <a:srgbClr val="2DA2BF"/>
              </a:buClr>
            </a:pPr>
            <a:r>
              <a:rPr lang="en-GB" sz="2900" dirty="0">
                <a:solidFill>
                  <a:prstClr val="black"/>
                </a:solidFill>
              </a:rPr>
              <a:t>1 Country, 20 regions and 7904 Municipalities</a:t>
            </a:r>
            <a:endParaRPr lang="en-US" sz="2900" dirty="0">
              <a:solidFill>
                <a:prstClr val="black"/>
              </a:solidFill>
            </a:endParaRPr>
          </a:p>
          <a:p>
            <a:pPr marL="0" indent="0" fontAlgn="auto">
              <a:buClr>
                <a:srgbClr val="2DA2BF"/>
              </a:buClr>
              <a:buFont typeface="Wingdings 3"/>
              <a:buNone/>
            </a:pPr>
            <a:endParaRPr lang="en-US" dirty="0">
              <a:solidFill>
                <a:prstClr val="black"/>
              </a:solidFill>
            </a:endParaRPr>
          </a:p>
          <a:p>
            <a:pPr fontAlgn="auto">
              <a:buClr>
                <a:srgbClr val="2DA2BF"/>
              </a:buClr>
            </a:pPr>
            <a:endParaRPr lang="en-US" dirty="0">
              <a:solidFill>
                <a:prstClr val="black"/>
              </a:solidFill>
            </a:endParaRPr>
          </a:p>
        </p:txBody>
      </p:sp>
      <p:sp>
        <p:nvSpPr>
          <p:cNvPr id="3" name="Title 1">
            <a:extLst>
              <a:ext uri="{FF2B5EF4-FFF2-40B4-BE49-F238E27FC236}">
                <a16:creationId xmlns="" xmlns:a16="http://schemas.microsoft.com/office/drawing/2014/main" id="{E72F9C3A-E297-4192-809A-1BD5A18E397E}"/>
              </a:ext>
            </a:extLst>
          </p:cNvPr>
          <p:cNvSpPr txBox="1">
            <a:spLocks/>
          </p:cNvSpPr>
          <p:nvPr/>
        </p:nvSpPr>
        <p:spPr>
          <a:xfrm>
            <a:off x="0" y="274638"/>
            <a:ext cx="91440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200" dirty="0">
                <a:solidFill>
                  <a:srgbClr val="EB641B">
                    <a:lumMod val="60000"/>
                    <a:lumOff val="40000"/>
                  </a:srgbClr>
                </a:solidFill>
              </a:rPr>
              <a:t>Reasons for an announced failure: The Bad</a:t>
            </a:r>
          </a:p>
        </p:txBody>
      </p:sp>
      <p:pic>
        <p:nvPicPr>
          <p:cNvPr id="3074" name="Picture 2" descr="262 fantastiche immagini su Bandiera italiana Italian flag ...">
            <a:extLst>
              <a:ext uri="{FF2B5EF4-FFF2-40B4-BE49-F238E27FC236}">
                <a16:creationId xmlns="" xmlns:a16="http://schemas.microsoft.com/office/drawing/2014/main" id="{A1EC3001-CA22-47D4-884E-EDBF8B08F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131" y="3597466"/>
            <a:ext cx="1895475" cy="2409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8941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EC292B91-BE3C-4363-BAF1-A6677D1945E8}"/>
              </a:ext>
            </a:extLst>
          </p:cNvPr>
          <p:cNvSpPr txBox="1">
            <a:spLocks/>
          </p:cNvSpPr>
          <p:nvPr/>
        </p:nvSpPr>
        <p:spPr>
          <a:xfrm>
            <a:off x="0" y="872153"/>
            <a:ext cx="9144000" cy="5565674"/>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
                <a:srgbClr val="2DA2BF"/>
              </a:buClr>
            </a:pPr>
            <a:r>
              <a:rPr lang="en-US" sz="1800" dirty="0">
                <a:solidFill>
                  <a:prstClr val="black"/>
                </a:solidFill>
              </a:rPr>
              <a:t>Deceased: </a:t>
            </a:r>
            <a:r>
              <a:rPr lang="en-US" sz="1800" dirty="0" smtClean="0">
                <a:solidFill>
                  <a:prstClr val="black"/>
                </a:solidFill>
              </a:rPr>
              <a:t>30,395 </a:t>
            </a:r>
            <a:r>
              <a:rPr lang="en-US" sz="1800" dirty="0">
                <a:solidFill>
                  <a:prstClr val="black"/>
                </a:solidFill>
              </a:rPr>
              <a:t>/ </a:t>
            </a:r>
            <a:r>
              <a:rPr lang="en-US" sz="1800" dirty="0" smtClean="0">
                <a:solidFill>
                  <a:prstClr val="black"/>
                </a:solidFill>
              </a:rPr>
              <a:t>156 </a:t>
            </a:r>
            <a:r>
              <a:rPr lang="en-US" sz="1800" dirty="0">
                <a:solidFill>
                  <a:prstClr val="black"/>
                </a:solidFill>
              </a:rPr>
              <a:t>Doctors </a:t>
            </a:r>
          </a:p>
          <a:p>
            <a:pPr marL="109728" indent="0" fontAlgn="auto">
              <a:buClr>
                <a:srgbClr val="2DA2BF"/>
              </a:buClr>
              <a:buFont typeface="Wingdings 3"/>
              <a:buNone/>
            </a:pPr>
            <a:r>
              <a:rPr lang="en-US" sz="1800" dirty="0">
                <a:solidFill>
                  <a:prstClr val="black"/>
                </a:solidFill>
              </a:rPr>
              <a:t>					</a:t>
            </a:r>
            <a:r>
              <a:rPr lang="en-US" sz="1050" dirty="0">
                <a:solidFill>
                  <a:prstClr val="black"/>
                </a:solidFill>
              </a:rPr>
              <a:t>* as of </a:t>
            </a:r>
            <a:r>
              <a:rPr lang="en-US" sz="1050" dirty="0" smtClean="0">
                <a:solidFill>
                  <a:prstClr val="black"/>
                </a:solidFill>
              </a:rPr>
              <a:t>May9, 2020</a:t>
            </a:r>
            <a:endParaRPr lang="en-US" sz="1800" dirty="0">
              <a:solidFill>
                <a:prstClr val="black"/>
              </a:solidFill>
            </a:endParaRPr>
          </a:p>
          <a:p>
            <a:pPr algn="just" fontAlgn="auto">
              <a:buClr>
                <a:srgbClr val="2DA2BF"/>
              </a:buClr>
            </a:pPr>
            <a:r>
              <a:rPr lang="en-US" sz="1800" dirty="0">
                <a:solidFill>
                  <a:prstClr val="black"/>
                </a:solidFill>
              </a:rPr>
              <a:t>A virus deadly more for democracies that do not like </a:t>
            </a:r>
            <a:r>
              <a:rPr lang="en-US" sz="1800" dirty="0" smtClean="0">
                <a:solidFill>
                  <a:prstClr val="black"/>
                </a:solidFill>
              </a:rPr>
              <a:t>neither </a:t>
            </a:r>
            <a:r>
              <a:rPr lang="en-US" sz="1800" dirty="0">
                <a:solidFill>
                  <a:prstClr val="black"/>
                </a:solidFill>
              </a:rPr>
              <a:t>curfew nor telecontrol via drones, apps and mobile telephone traffic</a:t>
            </a:r>
          </a:p>
          <a:p>
            <a:pPr fontAlgn="auto">
              <a:buClr>
                <a:srgbClr val="2DA2BF"/>
              </a:buClr>
            </a:pPr>
            <a:r>
              <a:rPr lang="en-GB" sz="1800" dirty="0">
                <a:solidFill>
                  <a:prstClr val="black"/>
                </a:solidFill>
              </a:rPr>
              <a:t>A virus deathly more for the health organizations, that need to be reorganized completely, than for the individuals</a:t>
            </a:r>
          </a:p>
          <a:p>
            <a:pPr fontAlgn="auto">
              <a:buClr>
                <a:srgbClr val="2DA2BF"/>
              </a:buClr>
            </a:pPr>
            <a:endParaRPr lang="en-GB" sz="1800" dirty="0">
              <a:solidFill>
                <a:prstClr val="black"/>
              </a:solidFill>
            </a:endParaRPr>
          </a:p>
          <a:p>
            <a:pPr fontAlgn="auto">
              <a:buClr>
                <a:srgbClr val="2DA2BF"/>
              </a:buClr>
            </a:pPr>
            <a:r>
              <a:rPr lang="en-GB" sz="1800" dirty="0">
                <a:solidFill>
                  <a:prstClr val="black"/>
                </a:solidFill>
              </a:rPr>
              <a:t>S</a:t>
            </a:r>
            <a:r>
              <a:rPr lang="en-GB" sz="1800" dirty="0" smtClean="0">
                <a:solidFill>
                  <a:prstClr val="black"/>
                </a:solidFill>
              </a:rPr>
              <a:t>hortage </a:t>
            </a:r>
            <a:r>
              <a:rPr lang="en-GB" sz="1800" dirty="0">
                <a:solidFill>
                  <a:prstClr val="black"/>
                </a:solidFill>
              </a:rPr>
              <a:t>of resources </a:t>
            </a:r>
            <a:r>
              <a:rPr lang="en-GB" sz="1800" dirty="0" smtClean="0">
                <a:solidFill>
                  <a:prstClr val="black"/>
                </a:solidFill>
              </a:rPr>
              <a:t>and constant state of emergency imply standardized </a:t>
            </a:r>
            <a:r>
              <a:rPr lang="en-GB" sz="1800" dirty="0">
                <a:solidFill>
                  <a:prstClr val="black"/>
                </a:solidFill>
              </a:rPr>
              <a:t>medical </a:t>
            </a:r>
            <a:r>
              <a:rPr lang="en-GB" sz="1800" dirty="0" smtClean="0">
                <a:solidFill>
                  <a:prstClr val="black"/>
                </a:solidFill>
              </a:rPr>
              <a:t>practice (pre-triage/triage/allocation of critical care beds</a:t>
            </a:r>
            <a:r>
              <a:rPr lang="is-IS" sz="1800" dirty="0" smtClean="0">
                <a:solidFill>
                  <a:prstClr val="black"/>
                </a:solidFill>
              </a:rPr>
              <a:t>…)</a:t>
            </a:r>
            <a:r>
              <a:rPr lang="en-GB" sz="1800" dirty="0" smtClean="0">
                <a:solidFill>
                  <a:prstClr val="black"/>
                </a:solidFill>
              </a:rPr>
              <a:t> </a:t>
            </a:r>
          </a:p>
          <a:p>
            <a:pPr fontAlgn="auto">
              <a:buClr>
                <a:srgbClr val="2DA2BF"/>
              </a:buClr>
            </a:pPr>
            <a:r>
              <a:rPr lang="en-GB" sz="1800" dirty="0" smtClean="0">
                <a:solidFill>
                  <a:prstClr val="black"/>
                </a:solidFill>
              </a:rPr>
              <a:t>No room for considering differences </a:t>
            </a:r>
            <a:r>
              <a:rPr lang="en-GB" sz="1800" dirty="0">
                <a:solidFill>
                  <a:prstClr val="black"/>
                </a:solidFill>
              </a:rPr>
              <a:t>between humans, that are at the very basis of </a:t>
            </a:r>
            <a:r>
              <a:rPr lang="en-GB" sz="1800" dirty="0" smtClean="0">
                <a:solidFill>
                  <a:prstClr val="black"/>
                </a:solidFill>
              </a:rPr>
              <a:t>Medicine in the XXI Century and </a:t>
            </a:r>
            <a:r>
              <a:rPr lang="en-GB" sz="1800" dirty="0">
                <a:solidFill>
                  <a:prstClr val="black"/>
                </a:solidFill>
              </a:rPr>
              <a:t>of individual </a:t>
            </a:r>
            <a:r>
              <a:rPr lang="en-GB" sz="1800" dirty="0" smtClean="0">
                <a:solidFill>
                  <a:prstClr val="black"/>
                </a:solidFill>
              </a:rPr>
              <a:t>freedom. </a:t>
            </a:r>
            <a:endParaRPr lang="en-GB" sz="1800" dirty="0">
              <a:solidFill>
                <a:prstClr val="black"/>
              </a:solidFill>
            </a:endParaRPr>
          </a:p>
          <a:p>
            <a:pPr marL="109728" indent="0" algn="just" fontAlgn="auto">
              <a:buClr>
                <a:srgbClr val="2DA2BF"/>
              </a:buClr>
              <a:buFont typeface="Wingdings 3"/>
              <a:buNone/>
            </a:pPr>
            <a:endParaRPr lang="en-GB" sz="1800" dirty="0">
              <a:solidFill>
                <a:prstClr val="black"/>
              </a:solidFill>
            </a:endParaRPr>
          </a:p>
          <a:p>
            <a:pPr algn="just" fontAlgn="auto">
              <a:buClr>
                <a:srgbClr val="2DA2BF"/>
              </a:buClr>
            </a:pPr>
            <a:r>
              <a:rPr lang="en-US" sz="1800" dirty="0">
                <a:solidFill>
                  <a:prstClr val="black"/>
                </a:solidFill>
              </a:rPr>
              <a:t>There is an exacerbation of social classes, age, culture differences in the possibility to afford the cure and the care due to pandemic </a:t>
            </a:r>
            <a:r>
              <a:rPr lang="en-US" sz="1800" dirty="0" smtClean="0">
                <a:solidFill>
                  <a:prstClr val="black"/>
                </a:solidFill>
              </a:rPr>
              <a:t>consequences</a:t>
            </a:r>
          </a:p>
          <a:p>
            <a:pPr algn="just" fontAlgn="auto">
              <a:buClr>
                <a:srgbClr val="2DA2BF"/>
              </a:buClr>
            </a:pPr>
            <a:endParaRPr lang="en-US" sz="1800" dirty="0">
              <a:solidFill>
                <a:prstClr val="black"/>
              </a:solidFill>
            </a:endParaRPr>
          </a:p>
          <a:p>
            <a:pPr algn="just" fontAlgn="auto">
              <a:buClr>
                <a:srgbClr val="2DA2BF"/>
              </a:buClr>
            </a:pPr>
            <a:r>
              <a:rPr lang="en-GB" sz="1800" dirty="0">
                <a:solidFill>
                  <a:prstClr val="black"/>
                </a:solidFill>
              </a:rPr>
              <a:t>Comparison with the other two “Super Old” </a:t>
            </a:r>
            <a:r>
              <a:rPr lang="en-GB" sz="1800" dirty="0" smtClean="0">
                <a:solidFill>
                  <a:prstClr val="black"/>
                </a:solidFill>
              </a:rPr>
              <a:t>Countries</a:t>
            </a:r>
            <a:endParaRPr lang="en-US" sz="1800" dirty="0">
              <a:solidFill>
                <a:prstClr val="black"/>
              </a:solidFill>
            </a:endParaRPr>
          </a:p>
          <a:p>
            <a:pPr algn="just" fontAlgn="auto">
              <a:buClr>
                <a:srgbClr val="2DA2BF"/>
              </a:buClr>
            </a:pPr>
            <a:endParaRPr lang="en-US" sz="1800" dirty="0">
              <a:solidFill>
                <a:prstClr val="black"/>
              </a:solidFill>
            </a:endParaRPr>
          </a:p>
          <a:p>
            <a:pPr marL="2057400" lvl="8" indent="0" algn="just">
              <a:buClr>
                <a:srgbClr val="EB641B"/>
              </a:buClr>
              <a:buFont typeface="Wingdings 2"/>
              <a:buNone/>
            </a:pPr>
            <a:r>
              <a:rPr lang="en-US" sz="1400" dirty="0">
                <a:solidFill>
                  <a:prstClr val="black"/>
                </a:solidFill>
              </a:rPr>
              <a:t>					</a:t>
            </a:r>
          </a:p>
        </p:txBody>
      </p:sp>
      <p:sp>
        <p:nvSpPr>
          <p:cNvPr id="3" name="Title 1">
            <a:extLst>
              <a:ext uri="{FF2B5EF4-FFF2-40B4-BE49-F238E27FC236}">
                <a16:creationId xmlns="" xmlns:a16="http://schemas.microsoft.com/office/drawing/2014/main" id="{E72F9C3A-E297-4192-809A-1BD5A18E397E}"/>
              </a:ext>
            </a:extLst>
          </p:cNvPr>
          <p:cNvSpPr txBox="1">
            <a:spLocks/>
          </p:cNvSpPr>
          <p:nvPr/>
        </p:nvSpPr>
        <p:spPr>
          <a:xfrm>
            <a:off x="0" y="274638"/>
            <a:ext cx="91440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200" dirty="0">
                <a:solidFill>
                  <a:srgbClr val="FF0000"/>
                </a:solidFill>
              </a:rPr>
              <a:t>The Ugly </a:t>
            </a:r>
          </a:p>
        </p:txBody>
      </p:sp>
    </p:spTree>
    <p:extLst>
      <p:ext uri="{BB962C8B-B14F-4D97-AF65-F5344CB8AC3E}">
        <p14:creationId xmlns:p14="http://schemas.microsoft.com/office/powerpoint/2010/main" val="2652797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96342" y="-340616"/>
            <a:ext cx="8087450" cy="6201286"/>
          </a:xfrm>
          <a:prstGeom prst="rect">
            <a:avLst/>
          </a:prstGeom>
        </p:spPr>
      </p:pic>
      <p:pic>
        <p:nvPicPr>
          <p:cNvPr id="7" name="Immagine 6"/>
          <p:cNvPicPr>
            <a:picLocks noChangeAspect="1"/>
          </p:cNvPicPr>
          <p:nvPr/>
        </p:nvPicPr>
        <p:blipFill>
          <a:blip r:embed="rId3"/>
          <a:stretch>
            <a:fillRect/>
          </a:stretch>
        </p:blipFill>
        <p:spPr>
          <a:xfrm>
            <a:off x="0" y="-554772"/>
            <a:ext cx="9144000" cy="2584067"/>
          </a:xfrm>
          <a:prstGeom prst="rect">
            <a:avLst/>
          </a:prstGeom>
        </p:spPr>
      </p:pic>
      <p:sp>
        <p:nvSpPr>
          <p:cNvPr id="8" name="Title 1">
            <a:extLst>
              <a:ext uri="{FF2B5EF4-FFF2-40B4-BE49-F238E27FC236}">
                <a16:creationId xmlns="" xmlns:a16="http://schemas.microsoft.com/office/drawing/2014/main" id="{E72F9C3A-E297-4192-809A-1BD5A18E397E}"/>
              </a:ext>
            </a:extLst>
          </p:cNvPr>
          <p:cNvSpPr txBox="1">
            <a:spLocks/>
          </p:cNvSpPr>
          <p:nvPr/>
        </p:nvSpPr>
        <p:spPr>
          <a:xfrm>
            <a:off x="0" y="274638"/>
            <a:ext cx="91440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endParaRPr lang="en-US" sz="3200" dirty="0">
              <a:solidFill>
                <a:srgbClr val="FF0000"/>
              </a:solidFill>
            </a:endParaRPr>
          </a:p>
        </p:txBody>
      </p:sp>
    </p:spTree>
    <p:extLst>
      <p:ext uri="{BB962C8B-B14F-4D97-AF65-F5344CB8AC3E}">
        <p14:creationId xmlns:p14="http://schemas.microsoft.com/office/powerpoint/2010/main" val="4279320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4172" y="1481328"/>
            <a:ext cx="8582628" cy="4525963"/>
          </a:xfrm>
        </p:spPr>
        <p:txBody>
          <a:bodyPr>
            <a:normAutofit fontScale="92500" lnSpcReduction="10000"/>
          </a:bodyPr>
          <a:lstStyle/>
          <a:p>
            <a:pPr algn="just"/>
            <a:r>
              <a:rPr lang="en-GB" sz="2200" dirty="0"/>
              <a:t>As of March 6, 2020, the Italian Society of </a:t>
            </a:r>
            <a:r>
              <a:rPr lang="en-GB" sz="2200" dirty="0" err="1"/>
              <a:t>Anesthesia</a:t>
            </a:r>
            <a:r>
              <a:rPr lang="en-GB" sz="2200" dirty="0"/>
              <a:t>, Analgesia, Resuscitation and Intensive Care (SIAARTI) issued recommendations and relevant ethical considerations to better inform the clinicians involved in the care of critically-ill COVID-19 patients, in a setting where a disproportionate number of patients requiring life-sustaining treatments was rapidly saturating both the existing and the newly set-up ICU beds. (</a:t>
            </a:r>
            <a:r>
              <a:rPr lang="en-GB" sz="2200" dirty="0" err="1"/>
              <a:t>Vergano</a:t>
            </a:r>
            <a:r>
              <a:rPr lang="en-GB" sz="2200" dirty="0"/>
              <a:t> et al. Critical Care (2020) 24:165)</a:t>
            </a:r>
          </a:p>
          <a:p>
            <a:endParaRPr lang="it-IT" sz="2200" dirty="0"/>
          </a:p>
          <a:p>
            <a:pPr algn="just"/>
            <a:r>
              <a:rPr lang="en-US" sz="2200" dirty="0"/>
              <a:t>Criteria for ICU admission for fair distribution of resources in shortage of resources in intensive care units, having regard to factors like biological age, concomitant diseases, severity and prognosis of current critical condition and predictable quality of life. The “first come, first served” criterion for ICU admission does not necessarily have to be followed.</a:t>
            </a:r>
          </a:p>
          <a:p>
            <a:endParaRPr lang="en-US" sz="2400" dirty="0"/>
          </a:p>
          <a:p>
            <a:endParaRPr lang="it-IT" sz="2400" dirty="0"/>
          </a:p>
        </p:txBody>
      </p:sp>
      <p:sp>
        <p:nvSpPr>
          <p:cNvPr id="3" name="Titolo 2"/>
          <p:cNvSpPr>
            <a:spLocks noGrp="1"/>
          </p:cNvSpPr>
          <p:nvPr>
            <p:ph type="title"/>
          </p:nvPr>
        </p:nvSpPr>
        <p:spPr/>
        <p:txBody>
          <a:bodyPr>
            <a:normAutofit/>
          </a:bodyPr>
          <a:lstStyle/>
          <a:p>
            <a:r>
              <a:rPr lang="it-IT" sz="3600" dirty="0">
                <a:solidFill>
                  <a:schemeClr val="bg2">
                    <a:lumMod val="75000"/>
                  </a:schemeClr>
                </a:solidFill>
              </a:rPr>
              <a:t>SIAARTI</a:t>
            </a:r>
          </a:p>
        </p:txBody>
      </p:sp>
      <p:pic>
        <p:nvPicPr>
          <p:cNvPr id="2050" name="Picture 2" descr="ALR VET">
            <a:extLst>
              <a:ext uri="{FF2B5EF4-FFF2-40B4-BE49-F238E27FC236}">
                <a16:creationId xmlns="" xmlns:a16="http://schemas.microsoft.com/office/drawing/2014/main" id="{16206E2B-0EF2-4301-A086-477103FCB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933" y="5593196"/>
            <a:ext cx="2427667" cy="8281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015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E6E8257-E949-434F-9C54-62AB54F19AA7}"/>
              </a:ext>
            </a:extLst>
          </p:cNvPr>
          <p:cNvSpPr/>
          <p:nvPr/>
        </p:nvSpPr>
        <p:spPr>
          <a:xfrm>
            <a:off x="2286000" y="2828836"/>
            <a:ext cx="4572000" cy="1846659"/>
          </a:xfrm>
          <a:prstGeom prst="rect">
            <a:avLst/>
          </a:prstGeom>
        </p:spPr>
        <p:txBody>
          <a:bodyPr>
            <a:spAutoFit/>
          </a:bodyPr>
          <a:lstStyle/>
          <a:p>
            <a:pPr algn="ctr">
              <a:spcBef>
                <a:spcPts val="0"/>
              </a:spcBef>
              <a:spcAft>
                <a:spcPts val="0"/>
              </a:spcAft>
            </a:pPr>
            <a:r>
              <a:rPr lang="en-US" sz="2400" b="1" dirty="0">
                <a:solidFill>
                  <a:srgbClr val="FF0000"/>
                </a:solidFill>
                <a:latin typeface="Lucida Sans Unicode"/>
                <a:cs typeface="+mn-cs"/>
              </a:rPr>
              <a:t>Joshua R. COHEN </a:t>
            </a:r>
          </a:p>
          <a:p>
            <a:pPr marL="109728" algn="ctr">
              <a:spcBef>
                <a:spcPts val="0"/>
              </a:spcBef>
              <a:spcAft>
                <a:spcPts val="0"/>
              </a:spcAft>
            </a:pPr>
            <a:r>
              <a:rPr lang="en-US" sz="2400" dirty="0" err="1">
                <a:solidFill>
                  <a:prstClr val="black"/>
                </a:solidFill>
                <a:latin typeface="Lucida Sans Unicode"/>
                <a:cs typeface="+mn-cs"/>
              </a:rPr>
              <a:t>DeCorato</a:t>
            </a:r>
            <a:r>
              <a:rPr lang="en-US" sz="2400" dirty="0">
                <a:solidFill>
                  <a:prstClr val="black"/>
                </a:solidFill>
                <a:latin typeface="Lucida Sans Unicode"/>
                <a:cs typeface="+mn-cs"/>
              </a:rPr>
              <a:t>, Cohen Sheehan &amp; Federico LLP </a:t>
            </a:r>
          </a:p>
          <a:p>
            <a:pPr marL="109728" algn="ctr">
              <a:spcBef>
                <a:spcPts val="0"/>
              </a:spcBef>
              <a:spcAft>
                <a:spcPts val="0"/>
              </a:spcAft>
            </a:pPr>
            <a:r>
              <a:rPr lang="en-US" sz="2400" dirty="0">
                <a:solidFill>
                  <a:prstClr val="black"/>
                </a:solidFill>
                <a:latin typeface="Lucida Sans Unicode"/>
                <a:cs typeface="+mn-cs"/>
              </a:rPr>
              <a:t>NY NY, USA</a:t>
            </a:r>
          </a:p>
          <a:p>
            <a:pPr>
              <a:spcBef>
                <a:spcPts val="0"/>
              </a:spcBef>
              <a:spcAft>
                <a:spcPts val="0"/>
              </a:spcAft>
            </a:pPr>
            <a:endParaRPr lang="en-US" b="1" dirty="0">
              <a:solidFill>
                <a:prstClr val="black"/>
              </a:solidFill>
              <a:latin typeface="Lucida Sans Unicode"/>
              <a:cs typeface="+mn-cs"/>
            </a:endParaRPr>
          </a:p>
        </p:txBody>
      </p:sp>
    </p:spTree>
    <p:extLst>
      <p:ext uri="{BB962C8B-B14F-4D97-AF65-F5344CB8AC3E}">
        <p14:creationId xmlns:p14="http://schemas.microsoft.com/office/powerpoint/2010/main" val="2590524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EC292B91-BE3C-4363-BAF1-A6677D1945E8}"/>
              </a:ext>
            </a:extLst>
          </p:cNvPr>
          <p:cNvSpPr txBox="1">
            <a:spLocks/>
          </p:cNvSpPr>
          <p:nvPr/>
        </p:nvSpPr>
        <p:spPr>
          <a:xfrm>
            <a:off x="0" y="966173"/>
            <a:ext cx="9144000"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
                <a:srgbClr val="2DA2BF"/>
              </a:buClr>
            </a:pPr>
            <a:r>
              <a:rPr lang="en-US" sz="2000" b="1" dirty="0">
                <a:solidFill>
                  <a:prstClr val="black"/>
                </a:solidFill>
              </a:rPr>
              <a:t>Complex systems benefit from shocks</a:t>
            </a:r>
          </a:p>
          <a:p>
            <a:pPr fontAlgn="auto">
              <a:buClr>
                <a:srgbClr val="2DA2BF"/>
              </a:buClr>
            </a:pPr>
            <a:r>
              <a:rPr lang="en-US" sz="2000" b="1" dirty="0">
                <a:solidFill>
                  <a:prstClr val="black"/>
                </a:solidFill>
              </a:rPr>
              <a:t>A new era of connected care and telehealth</a:t>
            </a:r>
          </a:p>
          <a:p>
            <a:pPr fontAlgn="auto">
              <a:buClr>
                <a:srgbClr val="2DA2BF"/>
              </a:buClr>
            </a:pPr>
            <a:r>
              <a:rPr lang="en-US" sz="2000" b="1" dirty="0">
                <a:solidFill>
                  <a:prstClr val="black"/>
                </a:solidFill>
              </a:rPr>
              <a:t>The wisdom of who invested in advance</a:t>
            </a:r>
          </a:p>
          <a:p>
            <a:pPr fontAlgn="auto">
              <a:buClr>
                <a:srgbClr val="2DA2BF"/>
              </a:buClr>
            </a:pPr>
            <a:r>
              <a:rPr lang="en-US" sz="2000" b="1" dirty="0">
                <a:solidFill>
                  <a:prstClr val="black"/>
                </a:solidFill>
              </a:rPr>
              <a:t>A reformed health system as guarantor of economic resurrection</a:t>
            </a:r>
          </a:p>
          <a:p>
            <a:pPr fontAlgn="auto">
              <a:buClr>
                <a:srgbClr val="2DA2BF"/>
              </a:buClr>
            </a:pPr>
            <a:endParaRPr lang="en-US" sz="2400" b="1" dirty="0">
              <a:solidFill>
                <a:prstClr val="black"/>
              </a:solidFill>
            </a:endParaRPr>
          </a:p>
          <a:p>
            <a:pPr fontAlgn="auto">
              <a:buClr>
                <a:srgbClr val="2DA2BF"/>
              </a:buClr>
            </a:pPr>
            <a:endParaRPr lang="en-US" dirty="0">
              <a:solidFill>
                <a:prstClr val="black"/>
              </a:solidFill>
            </a:endParaRPr>
          </a:p>
        </p:txBody>
      </p:sp>
      <p:sp>
        <p:nvSpPr>
          <p:cNvPr id="3" name="Title 1">
            <a:extLst>
              <a:ext uri="{FF2B5EF4-FFF2-40B4-BE49-F238E27FC236}">
                <a16:creationId xmlns="" xmlns:a16="http://schemas.microsoft.com/office/drawing/2014/main" id="{E72F9C3A-E297-4192-809A-1BD5A18E397E}"/>
              </a:ext>
            </a:extLst>
          </p:cNvPr>
          <p:cNvSpPr txBox="1">
            <a:spLocks/>
          </p:cNvSpPr>
          <p:nvPr/>
        </p:nvSpPr>
        <p:spPr>
          <a:xfrm>
            <a:off x="0" y="274638"/>
            <a:ext cx="91440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200" dirty="0">
                <a:solidFill>
                  <a:srgbClr val="00B0F0"/>
                </a:solidFill>
              </a:rPr>
              <a:t>The Good </a:t>
            </a:r>
          </a:p>
        </p:txBody>
      </p:sp>
      <p:pic>
        <p:nvPicPr>
          <p:cNvPr id="5" name="Picture 2">
            <a:extLst>
              <a:ext uri="{FF2B5EF4-FFF2-40B4-BE49-F238E27FC236}">
                <a16:creationId xmlns="" xmlns:a16="http://schemas.microsoft.com/office/drawing/2014/main" id="{08A364CC-3646-4717-98B4-974FF89DD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320" y="2601532"/>
            <a:ext cx="6516680" cy="35270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21396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4ED463-CEFB-47D0-8884-6C33807C1BE4}"/>
              </a:ext>
            </a:extLst>
          </p:cNvPr>
          <p:cNvSpPr txBox="1">
            <a:spLocks/>
          </p:cNvSpPr>
          <p:nvPr/>
        </p:nvSpPr>
        <p:spPr>
          <a:xfrm>
            <a:off x="0" y="274638"/>
            <a:ext cx="9144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200" dirty="0">
                <a:solidFill>
                  <a:srgbClr val="00B0F0"/>
                </a:solidFill>
              </a:rPr>
              <a:t>The Good in facing Covid-19 pandemic</a:t>
            </a:r>
          </a:p>
          <a:p>
            <a:pPr marL="285750" indent="-285750" fontAlgn="auto">
              <a:spcAft>
                <a:spcPts val="0"/>
              </a:spcAft>
              <a:buFont typeface="Wingdings" panose="05000000000000000000" pitchFamily="2" charset="2"/>
              <a:buChar char="q"/>
            </a:pPr>
            <a:endParaRPr lang="en-US" sz="1600" b="0" dirty="0">
              <a:solidFill>
                <a:srgbClr val="464646"/>
              </a:solidFill>
            </a:endParaRPr>
          </a:p>
          <a:p>
            <a:pPr marL="285750" indent="-285750" fontAlgn="auto">
              <a:spcAft>
                <a:spcPts val="0"/>
              </a:spcAft>
              <a:buFont typeface="Wingdings" panose="05000000000000000000" pitchFamily="2" charset="2"/>
              <a:buChar char="q"/>
            </a:pPr>
            <a:r>
              <a:rPr lang="en-US" sz="1600" b="0" dirty="0">
                <a:solidFill>
                  <a:srgbClr val="464646"/>
                </a:solidFill>
                <a:effectLst/>
              </a:rPr>
              <a:t>Fear of contagion as aggregating factor </a:t>
            </a:r>
          </a:p>
          <a:p>
            <a:pPr marL="285750" indent="-285750" fontAlgn="auto">
              <a:spcAft>
                <a:spcPts val="0"/>
              </a:spcAft>
              <a:buFont typeface="Wingdings" panose="05000000000000000000" pitchFamily="2" charset="2"/>
              <a:buChar char="q"/>
            </a:pPr>
            <a:r>
              <a:rPr lang="en-US" sz="1600" b="0" dirty="0">
                <a:solidFill>
                  <a:srgbClr val="464646"/>
                </a:solidFill>
                <a:effectLst/>
              </a:rPr>
              <a:t>Telehealth, born to abolish distance, keep distances</a:t>
            </a:r>
          </a:p>
          <a:p>
            <a:pPr marL="285750" indent="-285750" fontAlgn="auto">
              <a:spcAft>
                <a:spcPts val="0"/>
              </a:spcAft>
              <a:buFont typeface="Wingdings" panose="05000000000000000000" pitchFamily="2" charset="2"/>
              <a:buChar char="q"/>
            </a:pPr>
            <a:r>
              <a:rPr lang="en-US" sz="1600" b="0" dirty="0">
                <a:solidFill>
                  <a:srgbClr val="464646"/>
                </a:solidFill>
                <a:effectLst/>
              </a:rPr>
              <a:t>Telemedicine </a:t>
            </a:r>
            <a:r>
              <a:rPr lang="en-US" altLang="it-IT" sz="1600" b="0" dirty="0">
                <a:solidFill>
                  <a:prstClr val="black"/>
                </a:solidFill>
                <a:effectLst/>
              </a:rPr>
              <a:t>cancels space and changes the time </a:t>
            </a:r>
          </a:p>
          <a:p>
            <a:pPr marL="285750" indent="-285750" fontAlgn="auto">
              <a:spcAft>
                <a:spcPts val="0"/>
              </a:spcAft>
              <a:buFont typeface="Wingdings" panose="05000000000000000000" pitchFamily="2" charset="2"/>
              <a:buChar char="q"/>
            </a:pPr>
            <a:r>
              <a:rPr lang="en-US" altLang="it-IT" sz="1600" b="0" dirty="0">
                <a:solidFill>
                  <a:prstClr val="black"/>
                </a:solidFill>
                <a:effectLst/>
              </a:rPr>
              <a:t>Telehealth change the assistance and care model and health systems business model</a:t>
            </a:r>
          </a:p>
          <a:p>
            <a:pPr fontAlgn="auto">
              <a:spcAft>
                <a:spcPts val="0"/>
              </a:spcAft>
            </a:pPr>
            <a:endParaRPr lang="en-US" sz="1600" b="0" dirty="0">
              <a:solidFill>
                <a:srgbClr val="464646"/>
              </a:solidFill>
            </a:endParaRPr>
          </a:p>
          <a:p>
            <a:pPr fontAlgn="auto">
              <a:spcAft>
                <a:spcPts val="0"/>
              </a:spcAft>
            </a:pPr>
            <a:endParaRPr lang="en-US" sz="3200" dirty="0">
              <a:solidFill>
                <a:srgbClr val="00B0F0"/>
              </a:solidFill>
            </a:endParaRPr>
          </a:p>
        </p:txBody>
      </p:sp>
      <p:pic>
        <p:nvPicPr>
          <p:cNvPr id="1026" name="Picture 2" descr="Will Health Care Infrastructure Survive the COVID-19 Pandemic ...">
            <a:extLst>
              <a:ext uri="{FF2B5EF4-FFF2-40B4-BE49-F238E27FC236}">
                <a16:creationId xmlns="" xmlns:a16="http://schemas.microsoft.com/office/drawing/2014/main" id="{C14C7582-1471-4E89-8C5D-CFD19184B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27" y="2060620"/>
            <a:ext cx="6856473" cy="4134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3652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4ED463-CEFB-47D0-8884-6C33807C1BE4}"/>
              </a:ext>
            </a:extLst>
          </p:cNvPr>
          <p:cNvSpPr txBox="1">
            <a:spLocks/>
          </p:cNvSpPr>
          <p:nvPr/>
        </p:nvSpPr>
        <p:spPr>
          <a:xfrm>
            <a:off x="0" y="274638"/>
            <a:ext cx="9144000" cy="639762"/>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sz="3200" dirty="0">
                <a:solidFill>
                  <a:srgbClr val="00B0F0"/>
                </a:solidFill>
              </a:rPr>
              <a:t>The Good: how to forecast the future</a:t>
            </a:r>
          </a:p>
          <a:p>
            <a:pPr marL="285750" indent="-285750" fontAlgn="auto">
              <a:spcAft>
                <a:spcPts val="0"/>
              </a:spcAft>
              <a:buFont typeface="Wingdings" panose="05000000000000000000" pitchFamily="2" charset="2"/>
              <a:buChar char="q"/>
            </a:pPr>
            <a:endParaRPr lang="en-US" sz="1600" b="0" dirty="0">
              <a:solidFill>
                <a:srgbClr val="464646"/>
              </a:solidFill>
            </a:endParaRPr>
          </a:p>
          <a:p>
            <a:pPr marL="285750" indent="-285750" fontAlgn="auto">
              <a:spcAft>
                <a:spcPts val="0"/>
              </a:spcAft>
              <a:buFont typeface="Wingdings" panose="05000000000000000000" pitchFamily="2" charset="2"/>
              <a:buChar char="q"/>
            </a:pPr>
            <a:r>
              <a:rPr lang="en-US" sz="1600" b="0" dirty="0">
                <a:solidFill>
                  <a:srgbClr val="464646"/>
                </a:solidFill>
                <a:effectLst/>
              </a:rPr>
              <a:t>Need of decentralized structures, but maintaining the patient at the </a:t>
            </a:r>
            <a:r>
              <a:rPr lang="en-US" sz="1600" b="0" dirty="0" err="1">
                <a:solidFill>
                  <a:srgbClr val="464646"/>
                </a:solidFill>
                <a:effectLst/>
              </a:rPr>
              <a:t>cente</a:t>
            </a:r>
            <a:endParaRPr lang="en-US" sz="1600" b="0" dirty="0">
              <a:solidFill>
                <a:srgbClr val="464646"/>
              </a:solidFill>
              <a:effectLst/>
            </a:endParaRPr>
          </a:p>
          <a:p>
            <a:pPr marL="285750" indent="-285750" fontAlgn="auto">
              <a:spcAft>
                <a:spcPts val="0"/>
              </a:spcAft>
              <a:buFont typeface="Wingdings" panose="05000000000000000000" pitchFamily="2" charset="2"/>
              <a:buChar char="q"/>
            </a:pPr>
            <a:r>
              <a:rPr lang="en-US" sz="1600" b="0" dirty="0">
                <a:solidFill>
                  <a:srgbClr val="464646"/>
                </a:solidFill>
                <a:effectLst/>
              </a:rPr>
              <a:t>Telehealth, born to abolish distance, keep distances</a:t>
            </a:r>
          </a:p>
          <a:p>
            <a:pPr marL="285750" indent="-285750" fontAlgn="auto">
              <a:spcAft>
                <a:spcPts val="0"/>
              </a:spcAft>
              <a:buFont typeface="Wingdings" panose="05000000000000000000" pitchFamily="2" charset="2"/>
              <a:buChar char="q"/>
            </a:pPr>
            <a:r>
              <a:rPr lang="en-US" sz="1600" b="0" dirty="0">
                <a:solidFill>
                  <a:srgbClr val="464646"/>
                </a:solidFill>
                <a:effectLst/>
              </a:rPr>
              <a:t>Telemedicine </a:t>
            </a:r>
            <a:r>
              <a:rPr lang="en-US" altLang="it-IT" sz="1600" b="0" dirty="0">
                <a:solidFill>
                  <a:prstClr val="black"/>
                </a:solidFill>
                <a:effectLst/>
              </a:rPr>
              <a:t>cancels space and changes the time </a:t>
            </a:r>
          </a:p>
          <a:p>
            <a:pPr marL="285750" indent="-285750" fontAlgn="auto">
              <a:spcAft>
                <a:spcPts val="0"/>
              </a:spcAft>
              <a:buFont typeface="Wingdings" panose="05000000000000000000" pitchFamily="2" charset="2"/>
              <a:buChar char="q"/>
            </a:pPr>
            <a:r>
              <a:rPr lang="en-US" altLang="it-IT" sz="1600" b="0" dirty="0">
                <a:solidFill>
                  <a:prstClr val="black"/>
                </a:solidFill>
                <a:effectLst/>
              </a:rPr>
              <a:t>Telehealth change the assistance and care model and health systems business model</a:t>
            </a:r>
          </a:p>
          <a:p>
            <a:pPr fontAlgn="auto">
              <a:spcAft>
                <a:spcPts val="0"/>
              </a:spcAft>
            </a:pPr>
            <a:endParaRPr lang="en-US" sz="1600" b="0" dirty="0">
              <a:solidFill>
                <a:srgbClr val="464646"/>
              </a:solidFill>
            </a:endParaRPr>
          </a:p>
          <a:p>
            <a:pPr fontAlgn="auto">
              <a:spcAft>
                <a:spcPts val="0"/>
              </a:spcAft>
            </a:pPr>
            <a:endParaRPr lang="en-US" sz="3200" dirty="0">
              <a:solidFill>
                <a:srgbClr val="00B0F0"/>
              </a:solidFill>
            </a:endParaRPr>
          </a:p>
        </p:txBody>
      </p:sp>
      <p:sp>
        <p:nvSpPr>
          <p:cNvPr id="6" name="Ovale 5">
            <a:extLst>
              <a:ext uri="{FF2B5EF4-FFF2-40B4-BE49-F238E27FC236}">
                <a16:creationId xmlns="" xmlns:a16="http://schemas.microsoft.com/office/drawing/2014/main" id="{FDB22106-CAA9-488E-AB16-9DF644C32120}"/>
              </a:ext>
            </a:extLst>
          </p:cNvPr>
          <p:cNvSpPr/>
          <p:nvPr/>
        </p:nvSpPr>
        <p:spPr>
          <a:xfrm>
            <a:off x="3165320" y="3165023"/>
            <a:ext cx="2321081" cy="1615805"/>
          </a:xfrm>
          <a:prstGeom prst="ellipse">
            <a:avLst/>
          </a:prstGeom>
          <a:solidFill>
            <a:srgbClr val="9BBB59"/>
          </a:solidFill>
          <a:ln w="38100" cap="flat" cmpd="sng" algn="ctr">
            <a:solidFill>
              <a:sysClr val="window" lastClr="FFFFFF"/>
            </a:solidFill>
            <a:prstDash val="solid"/>
          </a:ln>
          <a:effectLst>
            <a:glow rad="228600">
              <a:srgbClr val="C0504D">
                <a:satMod val="175000"/>
                <a:alpha val="40000"/>
              </a:srgbClr>
            </a:glow>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2400" b="1" kern="0" dirty="0">
                <a:solidFill>
                  <a:prstClr val="black"/>
                </a:solidFill>
                <a:latin typeface="Calibri"/>
                <a:cs typeface="+mn-cs"/>
              </a:rPr>
              <a:t>Connected </a:t>
            </a:r>
            <a:r>
              <a:rPr lang="it-IT" sz="2400" b="1" kern="0" dirty="0">
                <a:solidFill>
                  <a:prstClr val="black"/>
                </a:solidFill>
                <a:latin typeface="Calibri"/>
                <a:cs typeface="+mn-cs"/>
              </a:rPr>
              <a:t>Care</a:t>
            </a:r>
          </a:p>
        </p:txBody>
      </p:sp>
      <p:sp>
        <p:nvSpPr>
          <p:cNvPr id="7" name="Ovale 6">
            <a:extLst>
              <a:ext uri="{FF2B5EF4-FFF2-40B4-BE49-F238E27FC236}">
                <a16:creationId xmlns="" xmlns:a16="http://schemas.microsoft.com/office/drawing/2014/main" id="{29CA8364-687B-489E-90D8-A6C993A7D593}"/>
              </a:ext>
            </a:extLst>
          </p:cNvPr>
          <p:cNvSpPr/>
          <p:nvPr/>
        </p:nvSpPr>
        <p:spPr>
          <a:xfrm>
            <a:off x="5383368" y="2195065"/>
            <a:ext cx="2959994" cy="1777861"/>
          </a:xfrm>
          <a:prstGeom prst="ellipse">
            <a:avLst/>
          </a:prstGeom>
          <a:solidFill>
            <a:sysClr val="window" lastClr="FFFFFF"/>
          </a:solidFill>
          <a:ln w="76200" cap="flat" cmpd="sng" algn="ctr">
            <a:solidFill>
              <a:srgbClr val="9BBB59"/>
            </a:solidFill>
            <a:prstDash val="solid"/>
          </a:ln>
          <a:effectLst/>
        </p:spPr>
        <p:txBody>
          <a:bodyPr anchor="ctr"/>
          <a:lstStyle/>
          <a:p>
            <a:pPr algn="ctr" fontAlgn="auto">
              <a:spcBef>
                <a:spcPts val="0"/>
              </a:spcBef>
              <a:spcAft>
                <a:spcPts val="0"/>
              </a:spcAft>
              <a:defRPr/>
            </a:pPr>
            <a:r>
              <a:rPr lang="it-IT" sz="2000" b="1" kern="0" dirty="0">
                <a:solidFill>
                  <a:prstClr val="black"/>
                </a:solidFill>
                <a:latin typeface="Calibri"/>
                <a:cs typeface="+mn-cs"/>
              </a:rPr>
              <a:t>2</a:t>
            </a:r>
            <a:r>
              <a:rPr lang="en-US" sz="2000" b="1" kern="0" dirty="0">
                <a:solidFill>
                  <a:prstClr val="black"/>
                </a:solidFill>
                <a:latin typeface="Calibri"/>
                <a:cs typeface="+mn-cs"/>
              </a:rPr>
              <a:t>. </a:t>
            </a:r>
            <a:r>
              <a:rPr lang="en-US" sz="2000" b="1" kern="0" dirty="0">
                <a:solidFill>
                  <a:srgbClr val="FF0000"/>
                </a:solidFill>
                <a:latin typeface="Calibri"/>
                <a:cs typeface="+mn-cs"/>
              </a:rPr>
              <a:t>Access online:</a:t>
            </a:r>
          </a:p>
          <a:p>
            <a:pPr algn="ctr" fontAlgn="auto">
              <a:spcBef>
                <a:spcPts val="0"/>
              </a:spcBef>
              <a:spcAft>
                <a:spcPts val="0"/>
              </a:spcAft>
              <a:defRPr/>
            </a:pPr>
            <a:r>
              <a:rPr lang="en-US" sz="2000" b="1" kern="0" dirty="0">
                <a:solidFill>
                  <a:prstClr val="black"/>
                </a:solidFill>
                <a:latin typeface="Calibri"/>
                <a:cs typeface="+mn-cs"/>
              </a:rPr>
              <a:t>tele-consultation  AI, self diagnosis</a:t>
            </a:r>
          </a:p>
          <a:p>
            <a:pPr algn="ctr" fontAlgn="auto">
              <a:spcBef>
                <a:spcPts val="0"/>
              </a:spcBef>
              <a:spcAft>
                <a:spcPts val="0"/>
              </a:spcAft>
              <a:defRPr/>
            </a:pPr>
            <a:r>
              <a:rPr lang="en-US" sz="2000" b="1" kern="0" dirty="0">
                <a:solidFill>
                  <a:prstClr val="black"/>
                </a:solidFill>
                <a:latin typeface="Calibri"/>
                <a:cs typeface="+mn-cs"/>
              </a:rPr>
              <a:t>chatbot</a:t>
            </a:r>
            <a:r>
              <a:rPr lang="en-US" sz="2400" b="1" kern="0" dirty="0">
                <a:solidFill>
                  <a:prstClr val="black"/>
                </a:solidFill>
                <a:latin typeface="Calibri"/>
                <a:cs typeface="+mn-cs"/>
              </a:rPr>
              <a:t> </a:t>
            </a:r>
          </a:p>
        </p:txBody>
      </p:sp>
      <p:sp>
        <p:nvSpPr>
          <p:cNvPr id="8" name="Ovale 7">
            <a:extLst>
              <a:ext uri="{FF2B5EF4-FFF2-40B4-BE49-F238E27FC236}">
                <a16:creationId xmlns="" xmlns:a16="http://schemas.microsoft.com/office/drawing/2014/main" id="{365FE935-5CF0-4BC1-86D1-6D10AC9C32F0}"/>
              </a:ext>
            </a:extLst>
          </p:cNvPr>
          <p:cNvSpPr/>
          <p:nvPr/>
        </p:nvSpPr>
        <p:spPr>
          <a:xfrm>
            <a:off x="5383368" y="4133873"/>
            <a:ext cx="3374266" cy="2016125"/>
          </a:xfrm>
          <a:prstGeom prst="ellipse">
            <a:avLst/>
          </a:prstGeom>
          <a:ln w="76200"/>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it-IT" b="1" dirty="0" smtClean="0">
                <a:solidFill>
                  <a:prstClr val="black"/>
                </a:solidFill>
              </a:rPr>
              <a:t>3. </a:t>
            </a:r>
            <a:r>
              <a:rPr lang="en-US" b="1" dirty="0">
                <a:solidFill>
                  <a:srgbClr val="FF0000"/>
                </a:solidFill>
              </a:rPr>
              <a:t>Care</a:t>
            </a:r>
            <a:r>
              <a:rPr lang="en-US" b="1" dirty="0">
                <a:solidFill>
                  <a:prstClr val="black"/>
                </a:solidFill>
              </a:rPr>
              <a:t>: avoid contagion, fast diagnosis, patients isolated, robots</a:t>
            </a:r>
          </a:p>
        </p:txBody>
      </p:sp>
      <p:sp>
        <p:nvSpPr>
          <p:cNvPr id="9" name="Ovale 8">
            <a:extLst>
              <a:ext uri="{FF2B5EF4-FFF2-40B4-BE49-F238E27FC236}">
                <a16:creationId xmlns="" xmlns:a16="http://schemas.microsoft.com/office/drawing/2014/main" id="{D121128D-42BB-4BFE-8FCA-0BBE449FE0D7}"/>
              </a:ext>
            </a:extLst>
          </p:cNvPr>
          <p:cNvSpPr/>
          <p:nvPr/>
        </p:nvSpPr>
        <p:spPr>
          <a:xfrm>
            <a:off x="218942" y="2117748"/>
            <a:ext cx="2843346" cy="2016125"/>
          </a:xfrm>
          <a:prstGeom prst="ellipse">
            <a:avLst/>
          </a:prstGeom>
          <a:solidFill>
            <a:sysClr val="window" lastClr="FFFFFF"/>
          </a:solidFill>
          <a:ln w="76200" cap="flat" cmpd="sng" algn="ctr">
            <a:solidFill>
              <a:srgbClr val="9BBB59"/>
            </a:solidFill>
            <a:prstDash val="solid"/>
          </a:ln>
          <a:effectLst/>
        </p:spPr>
        <p:txBody>
          <a:bodyPr anchor="ctr"/>
          <a:lstStyle/>
          <a:p>
            <a:pPr algn="ctr" fontAlgn="auto">
              <a:spcBef>
                <a:spcPts val="0"/>
              </a:spcBef>
              <a:spcAft>
                <a:spcPts val="0"/>
              </a:spcAft>
              <a:defRPr/>
            </a:pPr>
            <a:r>
              <a:rPr lang="it-IT" sz="2000" b="1" kern="0" dirty="0" smtClean="0">
                <a:solidFill>
                  <a:prstClr val="black"/>
                </a:solidFill>
                <a:latin typeface="Calibri"/>
                <a:cs typeface="+mn-cs"/>
              </a:rPr>
              <a:t>1.  </a:t>
            </a:r>
            <a:r>
              <a:rPr lang="en-US" sz="2400" b="1" kern="0" dirty="0">
                <a:solidFill>
                  <a:srgbClr val="FF0000"/>
                </a:solidFill>
                <a:latin typeface="Calibri"/>
                <a:cs typeface="+mn-cs"/>
              </a:rPr>
              <a:t>Prevention:</a:t>
            </a:r>
          </a:p>
          <a:p>
            <a:pPr algn="ctr" fontAlgn="auto">
              <a:spcBef>
                <a:spcPts val="0"/>
              </a:spcBef>
              <a:spcAft>
                <a:spcPts val="0"/>
              </a:spcAft>
              <a:defRPr/>
            </a:pPr>
            <a:r>
              <a:rPr lang="en-US" sz="2400" b="1" kern="0" dirty="0">
                <a:solidFill>
                  <a:prstClr val="black"/>
                </a:solidFill>
                <a:latin typeface="Calibri"/>
                <a:cs typeface="+mn-cs"/>
              </a:rPr>
              <a:t>Life styles</a:t>
            </a:r>
          </a:p>
        </p:txBody>
      </p:sp>
      <p:sp>
        <p:nvSpPr>
          <p:cNvPr id="10" name="Ovale 9">
            <a:extLst>
              <a:ext uri="{FF2B5EF4-FFF2-40B4-BE49-F238E27FC236}">
                <a16:creationId xmlns="" xmlns:a16="http://schemas.microsoft.com/office/drawing/2014/main" id="{D9C3EADC-8B84-490D-A9CE-226E1F47137D}"/>
              </a:ext>
            </a:extLst>
          </p:cNvPr>
          <p:cNvSpPr/>
          <p:nvPr/>
        </p:nvSpPr>
        <p:spPr>
          <a:xfrm>
            <a:off x="0" y="4330716"/>
            <a:ext cx="3657601" cy="1764211"/>
          </a:xfrm>
          <a:prstGeom prst="ellipse">
            <a:avLst/>
          </a:prstGeom>
          <a:solidFill>
            <a:sysClr val="window" lastClr="FFFFFF"/>
          </a:solidFill>
          <a:ln w="76200" cap="flat" cmpd="sng" algn="ctr">
            <a:solidFill>
              <a:srgbClr val="9BBB59"/>
            </a:solidFill>
            <a:prstDash val="solid"/>
          </a:ln>
          <a:effectLst/>
        </p:spPr>
        <p:txBody>
          <a:bodyPr anchor="ctr"/>
          <a:lstStyle/>
          <a:p>
            <a:pPr algn="ctr" fontAlgn="auto">
              <a:spcBef>
                <a:spcPts val="0"/>
              </a:spcBef>
              <a:spcAft>
                <a:spcPts val="0"/>
              </a:spcAft>
              <a:defRPr/>
            </a:pPr>
            <a:r>
              <a:rPr lang="it-IT" sz="2400" b="1" kern="0" dirty="0" smtClean="0">
                <a:solidFill>
                  <a:prstClr val="black"/>
                </a:solidFill>
                <a:latin typeface="Calibri"/>
                <a:cs typeface="+mn-cs"/>
              </a:rPr>
              <a:t>4. </a:t>
            </a:r>
            <a:r>
              <a:rPr lang="it-IT" sz="2400" b="1" kern="0" dirty="0">
                <a:solidFill>
                  <a:srgbClr val="FF0000"/>
                </a:solidFill>
                <a:latin typeface="Calibri"/>
                <a:cs typeface="+mn-cs"/>
              </a:rPr>
              <a:t>Follow up</a:t>
            </a:r>
          </a:p>
          <a:p>
            <a:pPr algn="ctr" fontAlgn="auto">
              <a:spcBef>
                <a:spcPts val="0"/>
              </a:spcBef>
              <a:spcAft>
                <a:spcPts val="0"/>
              </a:spcAft>
              <a:defRPr/>
            </a:pPr>
            <a:r>
              <a:rPr lang="en-US" sz="2400" b="1" kern="0" dirty="0" err="1">
                <a:solidFill>
                  <a:prstClr val="black"/>
                </a:solidFill>
                <a:latin typeface="Calibri"/>
                <a:cs typeface="+mn-cs"/>
              </a:rPr>
              <a:t>Cronic</a:t>
            </a:r>
            <a:r>
              <a:rPr lang="en-US" sz="2400" b="1" kern="0" dirty="0">
                <a:solidFill>
                  <a:prstClr val="black"/>
                </a:solidFill>
                <a:latin typeface="Calibri"/>
                <a:cs typeface="+mn-cs"/>
              </a:rPr>
              <a:t> patients</a:t>
            </a:r>
          </a:p>
          <a:p>
            <a:pPr algn="ctr" fontAlgn="auto">
              <a:spcBef>
                <a:spcPts val="0"/>
              </a:spcBef>
              <a:spcAft>
                <a:spcPts val="0"/>
              </a:spcAft>
              <a:defRPr/>
            </a:pPr>
            <a:r>
              <a:rPr lang="en-US" sz="2400" b="1" kern="0" dirty="0">
                <a:solidFill>
                  <a:prstClr val="black"/>
                </a:solidFill>
                <a:latin typeface="Calibri"/>
                <a:cs typeface="+mn-cs"/>
              </a:rPr>
              <a:t>Medical check-up</a:t>
            </a:r>
          </a:p>
        </p:txBody>
      </p:sp>
    </p:spTree>
    <p:extLst>
      <p:ext uri="{BB962C8B-B14F-4D97-AF65-F5344CB8AC3E}">
        <p14:creationId xmlns:p14="http://schemas.microsoft.com/office/powerpoint/2010/main" val="977024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13" y="-3686"/>
            <a:ext cx="9180513" cy="6861686"/>
          </a:xfrm>
          <a:prstGeom prst="rect">
            <a:avLst/>
          </a:prstGeom>
        </p:spPr>
      </p:pic>
      <p:sp>
        <p:nvSpPr>
          <p:cNvPr id="22" name="Rectangle à coins arrondis 21"/>
          <p:cNvSpPr/>
          <p:nvPr/>
        </p:nvSpPr>
        <p:spPr>
          <a:xfrm>
            <a:off x="-252537" y="5329608"/>
            <a:ext cx="3565599" cy="6101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Rectangle 11"/>
          <p:cNvSpPr>
            <a:spLocks noChangeArrowheads="1"/>
          </p:cNvSpPr>
          <p:nvPr/>
        </p:nvSpPr>
        <p:spPr bwMode="auto">
          <a:xfrm>
            <a:off x="127074" y="5409940"/>
            <a:ext cx="3185989" cy="4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800" b="1" dirty="0">
                <a:solidFill>
                  <a:srgbClr val="5EA9DD"/>
                </a:solidFill>
                <a:effectLst>
                  <a:outerShdw blurRad="38100" dist="38100" dir="2700000" algn="tl">
                    <a:srgbClr val="000000">
                      <a:alpha val="43137"/>
                    </a:srgbClr>
                  </a:outerShdw>
                </a:effectLst>
                <a:latin typeface="Calibri" panose="020F0502020204030204" pitchFamily="34" charset="0"/>
              </a:rPr>
              <a:t>#</a:t>
            </a:r>
            <a:r>
              <a:rPr lang="en-US" altLang="fr-FR" sz="2800" b="1" dirty="0" err="1">
                <a:solidFill>
                  <a:srgbClr val="5EA9DD"/>
                </a:solidFill>
                <a:effectLst>
                  <a:outerShdw blurRad="38100" dist="38100" dir="2700000" algn="tl">
                    <a:srgbClr val="000000">
                      <a:alpha val="43137"/>
                    </a:srgbClr>
                  </a:outerShdw>
                </a:effectLst>
                <a:latin typeface="Calibri" panose="020F0502020204030204" pitchFamily="34" charset="0"/>
              </a:rPr>
              <a:t>UIACapsules</a:t>
            </a:r>
            <a:endParaRPr lang="fr-FR" altLang="fr-FR" sz="2800" b="1" dirty="0">
              <a:solidFill>
                <a:srgbClr val="5EA9DD"/>
              </a:solidFill>
              <a:effectLst>
                <a:outerShdw blurRad="38100" dist="38100" dir="2700000" algn="tl">
                  <a:srgbClr val="000000">
                    <a:alpha val="43137"/>
                  </a:srgbClr>
                </a:outerShdw>
              </a:effectLst>
              <a:latin typeface="Calibri" panose="020F0502020204030204" pitchFamily="34" charset="0"/>
            </a:endParaRPr>
          </a:p>
        </p:txBody>
      </p:sp>
      <p:sp>
        <p:nvSpPr>
          <p:cNvPr id="14" name="ZoneTexte 13"/>
          <p:cNvSpPr txBox="1"/>
          <p:nvPr/>
        </p:nvSpPr>
        <p:spPr>
          <a:xfrm>
            <a:off x="345300" y="2045941"/>
            <a:ext cx="8416885" cy="2646878"/>
          </a:xfrm>
          <a:prstGeom prst="rect">
            <a:avLst/>
          </a:prstGeom>
          <a:noFill/>
          <a:ln>
            <a:noFill/>
          </a:ln>
          <a:effectLst/>
        </p:spPr>
        <p:txBody>
          <a:bodyPr wrap="square">
            <a:spAutoFit/>
          </a:bodyPr>
          <a:lstStyle>
            <a:defPPr>
              <a:defRPr lang="fr-FR"/>
            </a:defPPr>
            <a:lvl1pPr algn="ctr" eaLnBrk="1" hangingPunct="1">
              <a:spcBef>
                <a:spcPct val="50000"/>
              </a:spcBef>
              <a:defRPr sz="1700" b="1">
                <a:solidFill>
                  <a:srgbClr val="339966"/>
                </a:solidFill>
                <a:effectLst>
                  <a:outerShdw blurRad="38100" dist="38100" dir="2700000" algn="tl">
                    <a:srgbClr val="C0C0C0"/>
                  </a:outerShdw>
                </a:effectLst>
                <a:latin typeface="Calibri" pitchFamily="32" charset="0"/>
                <a:ea typeface="Microsoft YaHei" charset="-122"/>
                <a:cs typeface="+mn-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spcAft>
                <a:spcPts val="0"/>
              </a:spcAft>
            </a:pPr>
            <a:r>
              <a:rPr lang="en-US" sz="3600" dirty="0" smtClean="0">
                <a:solidFill>
                  <a:srgbClr val="002060"/>
                </a:solidFill>
                <a:effectLst/>
                <a:latin typeface="Calibri" panose="020F0502020204030204" pitchFamily="34" charset="0"/>
                <a:ea typeface="Times New Roman" panose="02020603050405020304" pitchFamily="18" charset="0"/>
              </a:rPr>
              <a:t>Pandemic in the Twenty First Century: </a:t>
            </a:r>
            <a:r>
              <a:rPr lang="en-US" sz="3200" dirty="0" smtClean="0">
                <a:solidFill>
                  <a:srgbClr val="002060"/>
                </a:solidFill>
                <a:effectLst/>
                <a:latin typeface="Calibri" panose="020F0502020204030204" pitchFamily="34" charset="0"/>
                <a:ea typeface="Times New Roman" panose="02020603050405020304" pitchFamily="18" charset="0"/>
              </a:rPr>
              <a:t>How Technology and Emerging Laws are Helping/Hindering Patients' Recovery</a:t>
            </a:r>
          </a:p>
          <a:p>
            <a:pPr>
              <a:spcAft>
                <a:spcPts val="0"/>
              </a:spcAft>
            </a:pPr>
            <a:r>
              <a:rPr lang="en-US" sz="4400" dirty="0" smtClean="0">
                <a:solidFill>
                  <a:srgbClr val="002060"/>
                </a:solidFill>
                <a:effectLst/>
                <a:latin typeface="Calibri" panose="020F0502020204030204" pitchFamily="34" charset="0"/>
                <a:ea typeface="Times New Roman" panose="02020603050405020304" pitchFamily="18" charset="0"/>
              </a:rPr>
              <a:t>Q&amp;A</a:t>
            </a:r>
            <a:endParaRPr lang="fr-FR" sz="4000" dirty="0">
              <a:effectLst/>
              <a:latin typeface="Times New Roman" panose="02020603050405020304" pitchFamily="18" charset="0"/>
              <a:ea typeface="Times New Roman" panose="02020603050405020304" pitchFamily="18" charset="0"/>
            </a:endParaRPr>
          </a:p>
        </p:txBody>
      </p:sp>
      <p:sp>
        <p:nvSpPr>
          <p:cNvPr id="16" name="ZoneTexte 15"/>
          <p:cNvSpPr txBox="1"/>
          <p:nvPr/>
        </p:nvSpPr>
        <p:spPr>
          <a:xfrm>
            <a:off x="5220072" y="6073109"/>
            <a:ext cx="3557873" cy="584775"/>
          </a:xfrm>
          <a:prstGeom prst="rect">
            <a:avLst/>
          </a:prstGeom>
          <a:noFill/>
        </p:spPr>
        <p:txBody>
          <a:bodyPr wrap="square" rtlCol="0">
            <a:spAutoFit/>
          </a:bodyPr>
          <a:lstStyle/>
          <a:p>
            <a:pPr algn="r"/>
            <a:r>
              <a:rPr lang="fr-FR" sz="3200" b="1" dirty="0">
                <a:solidFill>
                  <a:srgbClr val="1A5487"/>
                </a:solidFill>
                <a:effectLst>
                  <a:outerShdw blurRad="38100" dist="38100" dir="2700000" algn="tl">
                    <a:srgbClr val="000000">
                      <a:alpha val="43137"/>
                    </a:srgbClr>
                  </a:outerShdw>
                </a:effectLst>
                <a:latin typeface="Calibri" panose="020F0502020204030204" pitchFamily="34" charset="0"/>
              </a:rPr>
              <a:t>www.uianet.org</a:t>
            </a:r>
            <a:endParaRPr lang="fr-FR" sz="3200" dirty="0">
              <a:solidFill>
                <a:srgbClr val="1A5487"/>
              </a:solidFill>
              <a:effectLst>
                <a:outerShdw blurRad="38100" dist="38100" dir="2700000" algn="tl">
                  <a:srgbClr val="000000">
                    <a:alpha val="43137"/>
                  </a:srgbClr>
                </a:outerShdw>
              </a:effectLst>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4909"/>
            <a:ext cx="3503073" cy="12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1964066"/>
      </p:ext>
    </p:extLst>
  </p:cSld>
  <p:clrMapOvr>
    <a:masterClrMapping/>
  </p:clrMapOvr>
  <mc:AlternateContent xmlns:mc="http://schemas.openxmlformats.org/markup-compatibility/2006" xmlns:p14="http://schemas.microsoft.com/office/powerpoint/2010/main">
    <mc:Choice Requires="p14">
      <p:transition spd="slow" p14:dur="2000" advTm="10952"/>
    </mc:Choice>
    <mc:Fallback xmlns="">
      <p:transition spd="slow" advTm="1095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13" y="-3686"/>
            <a:ext cx="9180513" cy="6861686"/>
          </a:xfrm>
          <a:prstGeom prst="rect">
            <a:avLst/>
          </a:prstGeom>
        </p:spPr>
      </p:pic>
      <p:sp>
        <p:nvSpPr>
          <p:cNvPr id="22" name="Rectangle à coins arrondis 21"/>
          <p:cNvSpPr/>
          <p:nvPr/>
        </p:nvSpPr>
        <p:spPr>
          <a:xfrm>
            <a:off x="-252537" y="5329608"/>
            <a:ext cx="3565599" cy="6101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Rectangle 11"/>
          <p:cNvSpPr>
            <a:spLocks noChangeArrowheads="1"/>
          </p:cNvSpPr>
          <p:nvPr/>
        </p:nvSpPr>
        <p:spPr bwMode="auto">
          <a:xfrm>
            <a:off x="127074" y="5409940"/>
            <a:ext cx="3185989" cy="40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2800" b="1" dirty="0">
                <a:solidFill>
                  <a:srgbClr val="5EA9DD"/>
                </a:solidFill>
                <a:effectLst>
                  <a:outerShdw blurRad="38100" dist="38100" dir="2700000" algn="tl">
                    <a:srgbClr val="000000">
                      <a:alpha val="43137"/>
                    </a:srgbClr>
                  </a:outerShdw>
                </a:effectLst>
                <a:latin typeface="Calibri" panose="020F0502020204030204" pitchFamily="34" charset="0"/>
              </a:rPr>
              <a:t>#</a:t>
            </a:r>
            <a:r>
              <a:rPr lang="en-US" altLang="fr-FR" sz="2800" b="1" dirty="0" err="1">
                <a:solidFill>
                  <a:srgbClr val="5EA9DD"/>
                </a:solidFill>
                <a:effectLst>
                  <a:outerShdw blurRad="38100" dist="38100" dir="2700000" algn="tl">
                    <a:srgbClr val="000000">
                      <a:alpha val="43137"/>
                    </a:srgbClr>
                  </a:outerShdw>
                </a:effectLst>
                <a:latin typeface="Calibri" panose="020F0502020204030204" pitchFamily="34" charset="0"/>
              </a:rPr>
              <a:t>UIACapsules</a:t>
            </a:r>
            <a:endParaRPr lang="fr-FR" altLang="fr-FR" sz="2800" b="1" dirty="0">
              <a:solidFill>
                <a:srgbClr val="5EA9DD"/>
              </a:solidFill>
              <a:effectLst>
                <a:outerShdw blurRad="38100" dist="38100" dir="2700000" algn="tl">
                  <a:srgbClr val="000000">
                    <a:alpha val="43137"/>
                  </a:srgbClr>
                </a:outerShdw>
              </a:effectLst>
              <a:latin typeface="Calibri" panose="020F0502020204030204" pitchFamily="34" charset="0"/>
            </a:endParaRPr>
          </a:p>
        </p:txBody>
      </p:sp>
      <p:sp>
        <p:nvSpPr>
          <p:cNvPr id="14" name="ZoneTexte 13"/>
          <p:cNvSpPr txBox="1"/>
          <p:nvPr/>
        </p:nvSpPr>
        <p:spPr>
          <a:xfrm>
            <a:off x="345300" y="2045941"/>
            <a:ext cx="8416885" cy="2554545"/>
          </a:xfrm>
          <a:prstGeom prst="rect">
            <a:avLst/>
          </a:prstGeom>
          <a:noFill/>
          <a:ln>
            <a:noFill/>
          </a:ln>
          <a:effectLst/>
        </p:spPr>
        <p:txBody>
          <a:bodyPr wrap="square">
            <a:spAutoFit/>
          </a:bodyPr>
          <a:lstStyle>
            <a:defPPr>
              <a:defRPr lang="fr-FR"/>
            </a:defPPr>
            <a:lvl1pPr algn="ctr" eaLnBrk="1" hangingPunct="1">
              <a:spcBef>
                <a:spcPct val="50000"/>
              </a:spcBef>
              <a:defRPr sz="1700" b="1">
                <a:solidFill>
                  <a:srgbClr val="339966"/>
                </a:solidFill>
                <a:effectLst>
                  <a:outerShdw blurRad="38100" dist="38100" dir="2700000" algn="tl">
                    <a:srgbClr val="C0C0C0"/>
                  </a:outerShdw>
                </a:effectLst>
                <a:latin typeface="Calibri" pitchFamily="32" charset="0"/>
                <a:ea typeface="Microsoft YaHei" charset="-122"/>
                <a:cs typeface="+mn-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spcAft>
                <a:spcPts val="0"/>
              </a:spcAft>
            </a:pPr>
            <a:r>
              <a:rPr lang="en-US" sz="4000" dirty="0">
                <a:solidFill>
                  <a:srgbClr val="002060"/>
                </a:solidFill>
                <a:effectLst/>
                <a:latin typeface="Calibri" panose="020F0502020204030204" pitchFamily="34" charset="0"/>
                <a:ea typeface="Times New Roman" panose="02020603050405020304" pitchFamily="18" charset="0"/>
              </a:rPr>
              <a:t>Pandemic in the Twenty First Century: </a:t>
            </a:r>
            <a:r>
              <a:rPr lang="en-US" sz="3600" dirty="0">
                <a:solidFill>
                  <a:srgbClr val="002060"/>
                </a:solidFill>
                <a:effectLst/>
                <a:latin typeface="Calibri" panose="020F0502020204030204" pitchFamily="34" charset="0"/>
                <a:ea typeface="Times New Roman" panose="02020603050405020304" pitchFamily="18" charset="0"/>
              </a:rPr>
              <a:t>How Technology and Emerging Laws are Helping/Hindering Patients' </a:t>
            </a:r>
            <a:r>
              <a:rPr lang="en-US" sz="3600" dirty="0" smtClean="0">
                <a:solidFill>
                  <a:srgbClr val="002060"/>
                </a:solidFill>
                <a:effectLst/>
                <a:latin typeface="Calibri" panose="020F0502020204030204" pitchFamily="34" charset="0"/>
                <a:ea typeface="Times New Roman" panose="02020603050405020304" pitchFamily="18" charset="0"/>
              </a:rPr>
              <a:t>Recovery</a:t>
            </a:r>
          </a:p>
          <a:p>
            <a:pPr>
              <a:spcAft>
                <a:spcPts val="0"/>
              </a:spcAft>
            </a:pPr>
            <a:r>
              <a:rPr lang="en-US" sz="3200" dirty="0">
                <a:solidFill>
                  <a:srgbClr val="00B0F0"/>
                </a:solidFill>
              </a:rPr>
              <a:t>The Good, </a:t>
            </a:r>
            <a:r>
              <a:rPr lang="en-US" sz="3200" dirty="0">
                <a:solidFill>
                  <a:srgbClr val="FFC000"/>
                </a:solidFill>
              </a:rPr>
              <a:t>The Bad </a:t>
            </a:r>
            <a:r>
              <a:rPr lang="en-US" sz="3200" dirty="0">
                <a:solidFill>
                  <a:srgbClr val="FF0000"/>
                </a:solidFill>
              </a:rPr>
              <a:t>and the Ugly</a:t>
            </a:r>
            <a:endParaRPr lang="fr-FR" sz="3200" dirty="0">
              <a:effectLst/>
              <a:latin typeface="Times New Roman" panose="02020603050405020304" pitchFamily="18" charset="0"/>
              <a:ea typeface="Times New Roman" panose="02020603050405020304" pitchFamily="18" charset="0"/>
            </a:endParaRPr>
          </a:p>
        </p:txBody>
      </p:sp>
      <p:sp>
        <p:nvSpPr>
          <p:cNvPr id="15" name="ZoneTexte 14"/>
          <p:cNvSpPr txBox="1"/>
          <p:nvPr/>
        </p:nvSpPr>
        <p:spPr>
          <a:xfrm>
            <a:off x="4384915" y="4999865"/>
            <a:ext cx="4420948" cy="830997"/>
          </a:xfrm>
          <a:prstGeom prst="rect">
            <a:avLst/>
          </a:prstGeom>
          <a:noFill/>
          <a:ln>
            <a:noFill/>
          </a:ln>
          <a:effectLst/>
        </p:spPr>
        <p:txBody>
          <a:bodyPr wrap="square">
            <a:spAutoFit/>
          </a:bodyPr>
          <a:lstStyle>
            <a:defPPr>
              <a:defRPr lang="fr-FR"/>
            </a:defPPr>
            <a:lvl1pPr algn="ctr" eaLnBrk="1" hangingPunct="1">
              <a:spcBef>
                <a:spcPct val="50000"/>
              </a:spcBef>
              <a:defRPr sz="1700" b="1">
                <a:solidFill>
                  <a:srgbClr val="339966"/>
                </a:solidFill>
                <a:effectLst>
                  <a:outerShdw blurRad="38100" dist="38100" dir="2700000" algn="tl">
                    <a:srgbClr val="C0C0C0"/>
                  </a:outerShdw>
                </a:effectLst>
                <a:latin typeface="Calibri" pitchFamily="32" charset="0"/>
                <a:ea typeface="Microsoft YaHei" charset="-122"/>
                <a:cs typeface="+mn-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spcBef>
                <a:spcPts val="0"/>
              </a:spcBef>
            </a:pPr>
            <a:r>
              <a:rPr lang="en-US" sz="2800" dirty="0" smtClean="0">
                <a:solidFill>
                  <a:srgbClr val="002060"/>
                </a:solidFill>
                <a:latin typeface="Calibri" panose="020F0502020204030204" pitchFamily="34" charset="0"/>
              </a:rPr>
              <a:t>Monday, May 11, 2020</a:t>
            </a:r>
          </a:p>
          <a:p>
            <a:pPr algn="r">
              <a:spcBef>
                <a:spcPts val="0"/>
              </a:spcBef>
            </a:pPr>
            <a:r>
              <a:rPr lang="en-US" sz="2000" dirty="0">
                <a:solidFill>
                  <a:srgbClr val="002060"/>
                </a:solidFill>
                <a:latin typeface="Calibri" panose="020F0502020204030204" pitchFamily="34" charset="0"/>
              </a:rPr>
              <a:t>from </a:t>
            </a:r>
            <a:r>
              <a:rPr lang="en-US" sz="2000" dirty="0" smtClean="0">
                <a:solidFill>
                  <a:srgbClr val="002060"/>
                </a:solidFill>
                <a:latin typeface="Calibri" panose="020F0502020204030204" pitchFamily="34" charset="0"/>
              </a:rPr>
              <a:t>3:30 </a:t>
            </a:r>
            <a:r>
              <a:rPr lang="en-US" sz="2000" dirty="0">
                <a:solidFill>
                  <a:srgbClr val="002060"/>
                </a:solidFill>
                <a:latin typeface="Calibri" panose="020F0502020204030204" pitchFamily="34" charset="0"/>
              </a:rPr>
              <a:t>PM to </a:t>
            </a:r>
            <a:r>
              <a:rPr lang="en-US" sz="2000" dirty="0" smtClean="0">
                <a:solidFill>
                  <a:srgbClr val="002060"/>
                </a:solidFill>
                <a:latin typeface="Calibri" panose="020F0502020204030204" pitchFamily="34" charset="0"/>
              </a:rPr>
              <a:t>4:30 </a:t>
            </a:r>
            <a:r>
              <a:rPr lang="en-US" sz="2000" dirty="0">
                <a:solidFill>
                  <a:srgbClr val="002060"/>
                </a:solidFill>
                <a:latin typeface="Calibri" panose="020F0502020204030204" pitchFamily="34" charset="0"/>
              </a:rPr>
              <a:t>PM CEST</a:t>
            </a:r>
          </a:p>
        </p:txBody>
      </p:sp>
      <p:sp>
        <p:nvSpPr>
          <p:cNvPr id="16" name="ZoneTexte 15"/>
          <p:cNvSpPr txBox="1"/>
          <p:nvPr/>
        </p:nvSpPr>
        <p:spPr>
          <a:xfrm>
            <a:off x="5220072" y="6073109"/>
            <a:ext cx="3557873" cy="584775"/>
          </a:xfrm>
          <a:prstGeom prst="rect">
            <a:avLst/>
          </a:prstGeom>
          <a:noFill/>
        </p:spPr>
        <p:txBody>
          <a:bodyPr wrap="square" rtlCol="0">
            <a:spAutoFit/>
          </a:bodyPr>
          <a:lstStyle/>
          <a:p>
            <a:pPr algn="r"/>
            <a:r>
              <a:rPr lang="fr-FR" sz="3200" b="1" dirty="0">
                <a:solidFill>
                  <a:srgbClr val="1A5487"/>
                </a:solidFill>
                <a:effectLst>
                  <a:outerShdw blurRad="38100" dist="38100" dir="2700000" algn="tl">
                    <a:srgbClr val="000000">
                      <a:alpha val="43137"/>
                    </a:srgbClr>
                  </a:outerShdw>
                </a:effectLst>
                <a:latin typeface="Calibri" panose="020F0502020204030204" pitchFamily="34" charset="0"/>
              </a:rPr>
              <a:t>www.uianet.org</a:t>
            </a:r>
            <a:endParaRPr lang="fr-FR" sz="3200" dirty="0">
              <a:solidFill>
                <a:srgbClr val="1A5487"/>
              </a:solidFill>
              <a:effectLst>
                <a:outerShdw blurRad="38100" dist="38100" dir="2700000" algn="tl">
                  <a:srgbClr val="000000">
                    <a:alpha val="43137"/>
                  </a:srgbClr>
                </a:outerShdw>
              </a:effectLst>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4909"/>
            <a:ext cx="3503073" cy="12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1329507"/>
      </p:ext>
    </p:extLst>
  </p:cSld>
  <p:clrMapOvr>
    <a:masterClrMapping/>
  </p:clrMapOvr>
  <mc:AlternateContent xmlns:mc="http://schemas.openxmlformats.org/markup-compatibility/2006" xmlns:p14="http://schemas.microsoft.com/office/powerpoint/2010/main">
    <mc:Choice Requires="p14">
      <p:transition spd="slow" p14:dur="2000" advTm="10952"/>
    </mc:Choice>
    <mc:Fallback xmlns="">
      <p:transition spd="slow" advTm="1095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077" y="1642492"/>
            <a:ext cx="6422231" cy="2903642"/>
          </a:xfrm>
        </p:spPr>
        <p:txBody>
          <a:bodyPr>
            <a:normAutofit lnSpcReduction="10000"/>
          </a:bodyPr>
          <a:lstStyle/>
          <a:p>
            <a:pPr algn="just">
              <a:defRPr/>
            </a:pPr>
            <a:r>
              <a:rPr lang="en-US" dirty="0"/>
              <a:t>“Tele”</a:t>
            </a:r>
          </a:p>
          <a:p>
            <a:pPr marL="342900" indent="-342900" algn="just">
              <a:buFont typeface="Arial" panose="020B0604020202020204" pitchFamily="34" charset="0"/>
              <a:buChar char="•"/>
              <a:defRPr/>
            </a:pPr>
            <a:r>
              <a:rPr lang="en-US" dirty="0"/>
              <a:t>Greek for Far/Distant</a:t>
            </a:r>
          </a:p>
          <a:p>
            <a:pPr marL="685800" lvl="1" indent="-342900" algn="just">
              <a:buFont typeface="Arial" panose="020B0604020202020204" pitchFamily="34" charset="0"/>
              <a:buChar char="•"/>
              <a:defRPr/>
            </a:pPr>
            <a:r>
              <a:rPr lang="en-US" sz="2400" dirty="0"/>
              <a:t>Telegraph</a:t>
            </a:r>
          </a:p>
          <a:p>
            <a:pPr marL="685800" lvl="1" indent="-342900" algn="just">
              <a:buFont typeface="Arial" panose="020B0604020202020204" pitchFamily="34" charset="0"/>
              <a:buChar char="•"/>
              <a:defRPr/>
            </a:pPr>
            <a:r>
              <a:rPr lang="en-US" sz="2400" dirty="0"/>
              <a:t>Television</a:t>
            </a:r>
          </a:p>
          <a:p>
            <a:pPr marL="685800" lvl="1" indent="-342900" algn="just">
              <a:buFont typeface="Arial" panose="020B0604020202020204" pitchFamily="34" charset="0"/>
              <a:buChar char="•"/>
              <a:defRPr/>
            </a:pPr>
            <a:r>
              <a:rPr lang="en-US" sz="2400" dirty="0"/>
              <a:t>Telephone</a:t>
            </a:r>
          </a:p>
          <a:p>
            <a:pPr marL="342900" indent="-342900" algn="just">
              <a:buFont typeface="Arial" panose="020B0604020202020204" pitchFamily="34" charset="0"/>
              <a:buChar char="•"/>
              <a:defRPr/>
            </a:pPr>
            <a:r>
              <a:rPr lang="en-US" dirty="0"/>
              <a:t>Communicate</a:t>
            </a:r>
          </a:p>
          <a:p>
            <a:pPr marL="685800" lvl="1" indent="-342900" algn="just">
              <a:buFont typeface="Arial" panose="020B0604020202020204" pitchFamily="34" charset="0"/>
              <a:buChar char="•"/>
              <a:defRPr/>
            </a:pPr>
            <a:r>
              <a:rPr lang="en-US" sz="2400" dirty="0" err="1"/>
              <a:t>TeleConnect</a:t>
            </a:r>
            <a:endParaRPr lang="en-US" sz="2400" dirty="0"/>
          </a:p>
          <a:p>
            <a:pPr marL="685800" lvl="1" indent="-342900" algn="just">
              <a:buFont typeface="Arial" panose="020B0604020202020204" pitchFamily="34" charset="0"/>
              <a:buChar char="•"/>
              <a:defRPr/>
            </a:pPr>
            <a:endParaRPr lang="en-US" sz="1800" dirty="0"/>
          </a:p>
          <a:p>
            <a:pPr marL="685800" lvl="1" indent="-342900" algn="just">
              <a:buFont typeface="Arial" panose="020B0604020202020204" pitchFamily="34" charset="0"/>
              <a:buChar char="•"/>
              <a:defRPr/>
            </a:pPr>
            <a:endParaRPr lang="en-US" sz="1800" dirty="0"/>
          </a:p>
          <a:p>
            <a:pPr marL="342900" indent="-342900" algn="just">
              <a:buFont typeface="Arial" panose="020B0604020202020204" pitchFamily="34" charset="0"/>
              <a:buChar char="•"/>
              <a:defRPr/>
            </a:pPr>
            <a:endParaRPr lang="en-US" sz="2100" dirty="0"/>
          </a:p>
        </p:txBody>
      </p:sp>
      <p:sp>
        <p:nvSpPr>
          <p:cNvPr id="113667" name="Title 1"/>
          <p:cNvSpPr>
            <a:spLocks noGrp="1"/>
          </p:cNvSpPr>
          <p:nvPr>
            <p:ph type="ctrTitle"/>
          </p:nvPr>
        </p:nvSpPr>
        <p:spPr>
          <a:xfrm>
            <a:off x="1667542" y="961854"/>
            <a:ext cx="5829300" cy="471707"/>
          </a:xfrm>
        </p:spPr>
        <p:txBody>
          <a:bodyPr>
            <a:normAutofit fontScale="90000"/>
          </a:bodyPr>
          <a:lstStyle/>
          <a:p>
            <a:pPr algn="ctr"/>
            <a:r>
              <a:rPr lang="en-US" sz="2700" dirty="0">
                <a:solidFill>
                  <a:schemeClr val="tx1"/>
                </a:solidFill>
              </a:rPr>
              <a:t>Telehealth</a:t>
            </a:r>
          </a:p>
        </p:txBody>
      </p:sp>
    </p:spTree>
    <p:extLst>
      <p:ext uri="{BB962C8B-B14F-4D97-AF65-F5344CB8AC3E}">
        <p14:creationId xmlns:p14="http://schemas.microsoft.com/office/powerpoint/2010/main" val="1617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944" y="963588"/>
            <a:ext cx="6175088"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HOW TO SAFELY COMMUNICATE TODAY</a:t>
            </a:r>
          </a:p>
        </p:txBody>
      </p:sp>
      <p:sp>
        <p:nvSpPr>
          <p:cNvPr id="4" name="TextBox 3"/>
          <p:cNvSpPr txBox="1"/>
          <p:nvPr/>
        </p:nvSpPr>
        <p:spPr>
          <a:xfrm>
            <a:off x="1337620" y="1589389"/>
            <a:ext cx="6579973" cy="3162404"/>
          </a:xfrm>
          <a:prstGeom prst="rect">
            <a:avLst/>
          </a:prstGeom>
          <a:noFill/>
        </p:spPr>
        <p:txBody>
          <a:bodyPr wrap="square" rtlCol="0">
            <a:spAutoFit/>
          </a:bodyPr>
          <a:lstStyle/>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Digitally – by 0’s and 1’s</a:t>
            </a:r>
          </a:p>
          <a:p>
            <a:pPr marL="410766" lvl="1" indent="-204788" eaLnBrk="0" hangingPunct="0">
              <a:spcBef>
                <a:spcPts val="450"/>
              </a:spcBef>
              <a:spcAft>
                <a:spcPts val="450"/>
              </a:spcAft>
              <a:buClr>
                <a:srgbClr val="C0504D"/>
              </a:buClr>
              <a:buSzPct val="70000"/>
              <a:buFont typeface="Wingdings" pitchFamily="2" charset="2"/>
              <a:buChar char=""/>
              <a:defRPr/>
            </a:pPr>
            <a:r>
              <a:rPr lang="en-US" sz="2400" dirty="0">
                <a:solidFill>
                  <a:prstClr val="black"/>
                </a:solidFill>
                <a:latin typeface="Lucida Sans Unicode"/>
              </a:rPr>
              <a:t>	</a:t>
            </a:r>
            <a:r>
              <a:rPr lang="en-US" dirty="0">
                <a:solidFill>
                  <a:srgbClr val="1F497D"/>
                </a:solidFill>
                <a:latin typeface="Georgia"/>
              </a:rPr>
              <a:t>01001010 01101111 01110011 01010011 = JOSH</a:t>
            </a:r>
          </a:p>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Slow the Viral Spread.</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SARS-CoV-2</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COVID-19</a:t>
            </a:r>
          </a:p>
          <a:p>
            <a:pPr marL="342900" indent="-342900">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a:defRPr/>
            </a:pPr>
            <a:endParaRPr lang="en-US" dirty="0">
              <a:solidFill>
                <a:prstClr val="black"/>
              </a:solidFill>
              <a:latin typeface="Lucida Sans Unicode"/>
            </a:endParaRPr>
          </a:p>
        </p:txBody>
      </p:sp>
    </p:spTree>
    <p:extLst>
      <p:ext uri="{BB962C8B-B14F-4D97-AF65-F5344CB8AC3E}">
        <p14:creationId xmlns:p14="http://schemas.microsoft.com/office/powerpoint/2010/main" val="28691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529" y="1045231"/>
            <a:ext cx="5756704"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CONNECT WITH THOSE WHO HELP US</a:t>
            </a:r>
          </a:p>
        </p:txBody>
      </p:sp>
      <p:sp>
        <p:nvSpPr>
          <p:cNvPr id="4" name="TextBox 3"/>
          <p:cNvSpPr txBox="1"/>
          <p:nvPr/>
        </p:nvSpPr>
        <p:spPr>
          <a:xfrm>
            <a:off x="1337620" y="1589390"/>
            <a:ext cx="6579973" cy="5024452"/>
          </a:xfrm>
          <a:prstGeom prst="rect">
            <a:avLst/>
          </a:prstGeom>
          <a:noFill/>
        </p:spPr>
        <p:txBody>
          <a:bodyPr wrap="square" rtlCol="0">
            <a:spAutoFit/>
          </a:bodyPr>
          <a:lstStyle/>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Platform</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Safe</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Private</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Secure</a:t>
            </a:r>
          </a:p>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Trust</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We need our physicians and health care providers.</a:t>
            </a: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342900" indent="-342900">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a:defRPr/>
            </a:pPr>
            <a:endParaRPr lang="en-US" dirty="0">
              <a:solidFill>
                <a:prstClr val="black"/>
              </a:solidFill>
              <a:latin typeface="Lucida Sans Unicode"/>
            </a:endParaRPr>
          </a:p>
        </p:txBody>
      </p:sp>
    </p:spTree>
    <p:extLst>
      <p:ext uri="{BB962C8B-B14F-4D97-AF65-F5344CB8AC3E}">
        <p14:creationId xmlns:p14="http://schemas.microsoft.com/office/powerpoint/2010/main" val="14844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529" y="1045231"/>
            <a:ext cx="5756704"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CONNECT WITH THOSE WHO HELP US</a:t>
            </a:r>
          </a:p>
        </p:txBody>
      </p:sp>
      <p:sp>
        <p:nvSpPr>
          <p:cNvPr id="4" name="TextBox 3"/>
          <p:cNvSpPr txBox="1"/>
          <p:nvPr/>
        </p:nvSpPr>
        <p:spPr>
          <a:xfrm>
            <a:off x="1337620" y="1589389"/>
            <a:ext cx="6579973" cy="5650265"/>
          </a:xfrm>
          <a:prstGeom prst="rect">
            <a:avLst/>
          </a:prstGeom>
          <a:noFill/>
        </p:spPr>
        <p:txBody>
          <a:bodyPr wrap="square" rtlCol="0">
            <a:spAutoFit/>
          </a:bodyPr>
          <a:lstStyle/>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Licensing Issues</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Borders and B</a:t>
            </a:r>
            <a:r>
              <a:rPr lang="en-US" sz="2400" dirty="0" err="1">
                <a:solidFill>
                  <a:prstClr val="black"/>
                </a:solidFill>
                <a:latin typeface="Lucida Sans Unicode"/>
              </a:rPr>
              <a:t>oundaries</a:t>
            </a:r>
            <a:r>
              <a:rPr lang="en-US" sz="2400" dirty="0">
                <a:solidFill>
                  <a:prstClr val="black"/>
                </a:solidFill>
                <a:latin typeface="Lucida Sans Unicode"/>
              </a:rPr>
              <a:t>.</a:t>
            </a:r>
          </a:p>
          <a:p>
            <a:pPr marL="1028700" lvl="2"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Borders are lines on a map.</a:t>
            </a:r>
          </a:p>
          <a:p>
            <a:pPr marL="1028700" lvl="2" indent="-342900">
              <a:spcBef>
                <a:spcPts val="450"/>
              </a:spcBef>
              <a:spcAft>
                <a:spcPts val="450"/>
              </a:spcAft>
              <a:buClr>
                <a:srgbClr val="DEF5FA">
                  <a:lumMod val="25000"/>
                </a:srgbClr>
              </a:buClr>
              <a:buFont typeface="Wingdings" panose="05000000000000000000" pitchFamily="2" charset="2"/>
              <a:buChar char="Ø"/>
              <a:defRPr/>
            </a:pPr>
            <a:r>
              <a:rPr lang="en-US" sz="2400" dirty="0" err="1">
                <a:solidFill>
                  <a:prstClr val="black"/>
                </a:solidFill>
                <a:latin typeface="Lucida Sans Unicode"/>
              </a:rPr>
              <a:t>Boundaries</a:t>
            </a:r>
            <a:r>
              <a:rPr lang="en-US" sz="2400" dirty="0">
                <a:solidFill>
                  <a:prstClr val="black"/>
                </a:solidFill>
                <a:latin typeface="Lucida Sans Unicode"/>
              </a:rPr>
              <a:t> are moral.</a:t>
            </a:r>
          </a:p>
          <a:p>
            <a:pPr marL="1028700" lvl="2"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Honor Thy Neighbor.</a:t>
            </a:r>
          </a:p>
          <a:p>
            <a:pPr lvl="3"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We are all in this together</a:t>
            </a:r>
          </a:p>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Immunity</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Physical and Legal.</a:t>
            </a: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342900" indent="-342900">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a:defRPr/>
            </a:pPr>
            <a:endParaRPr lang="en-US" dirty="0">
              <a:solidFill>
                <a:prstClr val="black"/>
              </a:solidFill>
              <a:latin typeface="Lucida Sans Unicode"/>
            </a:endParaRPr>
          </a:p>
        </p:txBody>
      </p:sp>
    </p:spTree>
    <p:extLst>
      <p:ext uri="{BB962C8B-B14F-4D97-AF65-F5344CB8AC3E}">
        <p14:creationId xmlns:p14="http://schemas.microsoft.com/office/powerpoint/2010/main" val="28498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left)">
                                      <p:cBhvr>
                                        <p:cTn id="36" dur="500"/>
                                        <p:tgtEl>
                                          <p:spTgt spid="4">
                                            <p:txEl>
                                              <p:pRg st="6" end="6"/>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0529" y="1045231"/>
            <a:ext cx="5756704" cy="461665"/>
          </a:xfrm>
          <a:prstGeom prst="rect">
            <a:avLst/>
          </a:prstGeom>
          <a:noFill/>
        </p:spPr>
        <p:txBody>
          <a:bodyPr wrap="none" rtlCol="0">
            <a:spAutoFit/>
          </a:bodyPr>
          <a:lstStyle/>
          <a:p>
            <a:pPr>
              <a:defRPr/>
            </a:pPr>
            <a:r>
              <a:rPr lang="en-US" sz="2400" b="1" u="sng" dirty="0">
                <a:solidFill>
                  <a:prstClr val="black"/>
                </a:solidFill>
                <a:effectLst>
                  <a:outerShdw blurRad="38100" dist="38100" dir="2700000" algn="tl">
                    <a:srgbClr val="000000">
                      <a:alpha val="43137"/>
                    </a:srgbClr>
                  </a:outerShdw>
                </a:effectLst>
                <a:latin typeface="Lucida Sans Unicode"/>
              </a:rPr>
              <a:t>CONNECT WITH THOSE WHO HELP US</a:t>
            </a:r>
          </a:p>
        </p:txBody>
      </p:sp>
      <p:sp>
        <p:nvSpPr>
          <p:cNvPr id="4" name="TextBox 3"/>
          <p:cNvSpPr txBox="1"/>
          <p:nvPr/>
        </p:nvSpPr>
        <p:spPr>
          <a:xfrm>
            <a:off x="1337620" y="1589390"/>
            <a:ext cx="6579973" cy="5152693"/>
          </a:xfrm>
          <a:prstGeom prst="rect">
            <a:avLst/>
          </a:prstGeom>
          <a:noFill/>
        </p:spPr>
        <p:txBody>
          <a:bodyPr wrap="square" rtlCol="0">
            <a:spAutoFit/>
          </a:bodyPr>
          <a:lstStyle/>
          <a:p>
            <a:pPr marL="342900"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Reimbursement</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Insurance For Telehealth in the U.S.</a:t>
            </a:r>
          </a:p>
          <a:p>
            <a:pPr marL="685800" lvl="1" indent="-342900">
              <a:spcBef>
                <a:spcPts val="450"/>
              </a:spcBef>
              <a:spcAft>
                <a:spcPts val="450"/>
              </a:spcAft>
              <a:buClr>
                <a:srgbClr val="DEF5FA">
                  <a:lumMod val="25000"/>
                </a:srgbClr>
              </a:buClr>
              <a:buFont typeface="Wingdings" panose="05000000000000000000" pitchFamily="2" charset="2"/>
              <a:buChar char="Ø"/>
              <a:defRPr/>
            </a:pPr>
            <a:r>
              <a:rPr lang="en-US" sz="2400" dirty="0">
                <a:solidFill>
                  <a:prstClr val="black"/>
                </a:solidFill>
                <a:latin typeface="Lucida Sans Unicode"/>
              </a:rPr>
              <a:t>How Are We Going To Pay For This?</a:t>
            </a: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342900"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685800" lvl="1" indent="-342900">
              <a:spcBef>
                <a:spcPts val="450"/>
              </a:spcBef>
              <a:spcAft>
                <a:spcPts val="450"/>
              </a:spcAft>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marL="342900" indent="-342900">
              <a:buClr>
                <a:srgbClr val="DEF5FA">
                  <a:lumMod val="25000"/>
                </a:srgbClr>
              </a:buClr>
              <a:buFont typeface="Wingdings" panose="05000000000000000000" pitchFamily="2" charset="2"/>
              <a:buChar char="Ø"/>
              <a:defRPr/>
            </a:pPr>
            <a:endParaRPr lang="en-US" sz="2400" dirty="0">
              <a:solidFill>
                <a:prstClr val="black"/>
              </a:solidFill>
              <a:latin typeface="Lucida Sans Unicode"/>
            </a:endParaRPr>
          </a:p>
          <a:p>
            <a:pPr>
              <a:defRPr/>
            </a:pPr>
            <a:endParaRPr lang="en-US" dirty="0">
              <a:solidFill>
                <a:prstClr val="black"/>
              </a:solidFill>
              <a:latin typeface="Lucida Sans Unicode"/>
            </a:endParaRPr>
          </a:p>
        </p:txBody>
      </p:sp>
    </p:spTree>
    <p:extLst>
      <p:ext uri="{BB962C8B-B14F-4D97-AF65-F5344CB8AC3E}">
        <p14:creationId xmlns:p14="http://schemas.microsoft.com/office/powerpoint/2010/main" val="31178268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835</TotalTime>
  <Words>1956</Words>
  <Application>Microsoft Office PowerPoint</Application>
  <PresentationFormat>Affichage à l'écran (4:3)</PresentationFormat>
  <Paragraphs>336</Paragraphs>
  <Slides>44</Slides>
  <Notes>9</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44</vt:i4>
      </vt:variant>
    </vt:vector>
  </HeadingPairs>
  <TitlesOfParts>
    <vt:vector size="65" baseType="lpstr">
      <vt:lpstr>メイリオ</vt:lpstr>
      <vt:lpstr>Microsoft YaHei</vt:lpstr>
      <vt:lpstr>A-OTF Futo Go B101 Pr6N</vt:lpstr>
      <vt:lpstr>Arial</vt:lpstr>
      <vt:lpstr>Arial Black</vt:lpstr>
      <vt:lpstr>Calibri</vt:lpstr>
      <vt:lpstr>Calibri Light</vt:lpstr>
      <vt:lpstr>Georgia</vt:lpstr>
      <vt:lpstr>Gill Sans MT</vt:lpstr>
      <vt:lpstr>Impact</vt:lpstr>
      <vt:lpstr>Lucida Sans Unicode</vt:lpstr>
      <vt:lpstr>Times New Roman</vt:lpstr>
      <vt:lpstr>Verdana</vt:lpstr>
      <vt:lpstr>Wingdings</vt:lpstr>
      <vt:lpstr>Wingdings 2</vt:lpstr>
      <vt:lpstr>Wingdings 3</vt:lpstr>
      <vt:lpstr>游ゴシック</vt:lpstr>
      <vt:lpstr>Modèle par défaut</vt:lpstr>
      <vt:lpstr>Concourse</vt:lpstr>
      <vt:lpstr>Badge</vt:lpstr>
      <vt:lpstr>1_Concourse</vt:lpstr>
      <vt:lpstr>Présentation PowerPoint</vt:lpstr>
      <vt:lpstr>Présentation PowerPoint</vt:lpstr>
      <vt:lpstr>Présentation PowerPoint</vt:lpstr>
      <vt:lpstr>Présentation PowerPoint</vt:lpstr>
      <vt:lpstr>Telehealth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JAPAN  as A Conundrum     Shigeki TAKAHASHI</vt:lpstr>
      <vt:lpstr>Présentation PowerPoint</vt:lpstr>
      <vt:lpstr>Number of PCR test</vt:lpstr>
      <vt:lpstr> the battle against COVID began on April 3 </vt:lpstr>
      <vt:lpstr>Screening TESt</vt:lpstr>
      <vt:lpstr>Why is the Infected number so small?</vt:lpstr>
      <vt:lpstr>Why not lockdown?  </vt:lpstr>
      <vt:lpstr>Number of COVID Deaths and Death rate /100,000  [ May 7, 2020]  </vt:lpstr>
      <vt:lpstr>overwhelming hospitals?</vt:lpstr>
      <vt:lpstr>Characteristics in Japan </vt:lpstr>
      <vt:lpstr>Présentation PowerPoint</vt:lpstr>
      <vt:lpstr>The Good</vt:lpstr>
      <vt:lpstr>  TM Catalysts (Motivations)</vt:lpstr>
      <vt:lpstr>Présentation PowerPoint</vt:lpstr>
      <vt:lpstr>Présentation PowerPoint</vt:lpstr>
      <vt:lpstr>The Bad</vt:lpstr>
      <vt:lpstr>The Ugly</vt:lpstr>
      <vt:lpstr>What (HOPEFULLY) the Future Will Bring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SIAARTI</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csurin</dc:creator>
  <cp:lastModifiedBy>Colette SURIN</cp:lastModifiedBy>
  <cp:revision>119</cp:revision>
  <dcterms:created xsi:type="dcterms:W3CDTF">2013-05-30T07:58:57Z</dcterms:created>
  <dcterms:modified xsi:type="dcterms:W3CDTF">2020-05-11T11:20:32Z</dcterms:modified>
</cp:coreProperties>
</file>